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9"/>
  </p:handoutMasterIdLst>
  <p:sldIdLst>
    <p:sldId id="259" r:id="rId3"/>
    <p:sldId id="258" r:id="rId5"/>
    <p:sldId id="279" r:id="rId6"/>
    <p:sldId id="288" r:id="rId7"/>
    <p:sldId id="444" r:id="rId8"/>
    <p:sldId id="289" r:id="rId9"/>
    <p:sldId id="474" r:id="rId10"/>
    <p:sldId id="475" r:id="rId11"/>
    <p:sldId id="476" r:id="rId12"/>
    <p:sldId id="295" r:id="rId13"/>
    <p:sldId id="477" r:id="rId14"/>
    <p:sldId id="478" r:id="rId15"/>
    <p:sldId id="479" r:id="rId16"/>
    <p:sldId id="480" r:id="rId17"/>
    <p:sldId id="481" r:id="rId18"/>
    <p:sldId id="482" r:id="rId19"/>
    <p:sldId id="483" r:id="rId20"/>
    <p:sldId id="484" r:id="rId21"/>
    <p:sldId id="485" r:id="rId22"/>
    <p:sldId id="514" r:id="rId23"/>
    <p:sldId id="516" r:id="rId24"/>
    <p:sldId id="517" r:id="rId25"/>
    <p:sldId id="518" r:id="rId26"/>
    <p:sldId id="610" r:id="rId27"/>
    <p:sldId id="519" r:id="rId28"/>
    <p:sldId id="520" r:id="rId29"/>
    <p:sldId id="521" r:id="rId30"/>
    <p:sldId id="522" r:id="rId31"/>
    <p:sldId id="523" r:id="rId32"/>
    <p:sldId id="525" r:id="rId33"/>
    <p:sldId id="526" r:id="rId34"/>
    <p:sldId id="527" r:id="rId35"/>
    <p:sldId id="587" r:id="rId36"/>
    <p:sldId id="528" r:id="rId37"/>
    <p:sldId id="529" r:id="rId38"/>
    <p:sldId id="530" r:id="rId39"/>
    <p:sldId id="531" r:id="rId40"/>
    <p:sldId id="613" r:id="rId41"/>
    <p:sldId id="641" r:id="rId42"/>
    <p:sldId id="534" r:id="rId43"/>
    <p:sldId id="535" r:id="rId44"/>
    <p:sldId id="536" r:id="rId45"/>
    <p:sldId id="538" r:id="rId46"/>
    <p:sldId id="609" r:id="rId47"/>
    <p:sldId id="547" r:id="rId48"/>
    <p:sldId id="549" r:id="rId49"/>
    <p:sldId id="550" r:id="rId50"/>
    <p:sldId id="551" r:id="rId51"/>
    <p:sldId id="588" r:id="rId52"/>
    <p:sldId id="581" r:id="rId53"/>
    <p:sldId id="582" r:id="rId54"/>
    <p:sldId id="583" r:id="rId55"/>
    <p:sldId id="584" r:id="rId56"/>
    <p:sldId id="585" r:id="rId57"/>
    <p:sldId id="305" r:id="rId58"/>
  </p:sldIdLst>
  <p:sldSz cx="12192000" cy="6858000"/>
  <p:notesSz cx="9144000" cy="6858000"/>
  <p:custDataLst>
    <p:tags r:id="rId63"/>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8" userDrawn="1">
          <p15:clr>
            <a:srgbClr val="A4A3A4"/>
          </p15:clr>
        </p15:guide>
        <p15:guide id="2" orient="horz" pos="3182" userDrawn="1">
          <p15:clr>
            <a:srgbClr val="A4A3A4"/>
          </p15:clr>
        </p15:guide>
        <p15:guide id="3" pos="3654" userDrawn="1">
          <p15:clr>
            <a:srgbClr val="A4A3A4"/>
          </p15:clr>
        </p15:guide>
        <p15:guide id="4" pos="52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57"/>
    <a:srgbClr val="1F4E79"/>
    <a:srgbClr val="5596A7"/>
    <a:srgbClr val="07022E"/>
    <a:srgbClr val="003F78"/>
    <a:srgbClr val="003A6C"/>
    <a:srgbClr val="2E6697"/>
    <a:srgbClr val="595959"/>
    <a:srgbClr val="BFBFBF"/>
    <a:srgbClr val="003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howGuides="1">
      <p:cViewPr varScale="1">
        <p:scale>
          <a:sx n="81" d="100"/>
          <a:sy n="81" d="100"/>
        </p:scale>
        <p:origin x="906" y="96"/>
      </p:cViewPr>
      <p:guideLst>
        <p:guide orient="horz" pos="2158"/>
        <p:guide orient="horz" pos="3182"/>
        <p:guide pos="3654"/>
        <p:guide pos="5294"/>
      </p:guideLst>
    </p:cSldViewPr>
  </p:slideViewPr>
  <p:notesTextViewPr>
    <p:cViewPr>
      <p:scale>
        <a:sx n="1" d="1"/>
        <a:sy n="1" d="1"/>
      </p:scale>
      <p:origin x="0" y="0"/>
    </p:cViewPr>
  </p:notesTextViewPr>
  <p:sorterViewPr>
    <p:cViewPr>
      <p:scale>
        <a:sx n="100" d="100"/>
        <a:sy n="100" d="100"/>
      </p:scale>
      <p:origin x="0" y="-496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gs" Target="tags/tag178.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eaLnBrk="1" hangingPunct="1">
              <a:buFont typeface="Arial" panose="020B0604020202020204" pitchFamily="34" charset="0"/>
              <a:buNone/>
              <a:defRPr sz="1600" noProof="1"/>
            </a:lvl1pPr>
          </a:lstStyle>
          <a:p>
            <a:pPr>
              <a:defRPr/>
            </a:pPr>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eaLnBrk="1" hangingPunct="1">
              <a:buFont typeface="Arial" panose="020B0604020202020204" pitchFamily="34" charset="0"/>
              <a:buNone/>
              <a:defRPr sz="1600" noProof="1">
                <a:cs typeface="+mn-ea"/>
              </a:defRPr>
            </a:lvl1pPr>
          </a:lstStyle>
          <a:p>
            <a:pPr>
              <a:defRPr/>
            </a:pPr>
            <a:fld id="{70397928-2725-4704-A908-933B1BA1383A}" type="datetimeFigureOut">
              <a:rPr lang="zh-CN" altLang="en-US"/>
            </a:fld>
            <a:endParaRPr lang="zh-CN" altLang="en-US">
              <a:cs typeface="+mn-cs"/>
            </a:endParaRPr>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eaLnBrk="1" hangingPunct="1">
              <a:buFont typeface="Arial" panose="020B0604020202020204" pitchFamily="34" charset="0"/>
              <a:buNone/>
              <a:defRPr sz="1600" noProof="1"/>
            </a:lvl1pPr>
          </a:lstStyle>
          <a:p>
            <a:pPr>
              <a:defRPr/>
            </a:pPr>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600" smtClean="0"/>
            </a:lvl1pPr>
          </a:lstStyle>
          <a:p>
            <a:pPr>
              <a:defRPr/>
            </a:pPr>
            <a:fld id="{735DDEB3-3250-4F33-B4AA-7CE981A33E52}"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455E145F-DA98-4445-8B48-226D733ABC0E}" type="datetimeFigureOut">
              <a:rPr lang="zh-CN" altLang="en-US"/>
            </a:fld>
            <a:endParaRPr lang="zh-CN" altLang="en-US">
              <a:cs typeface="+mn-cs"/>
            </a:endParaRPr>
          </a:p>
        </p:txBody>
      </p:sp>
      <p:sp>
        <p:nvSpPr>
          <p:cNvPr id="26628" name="幻灯片图像占位符 3"/>
          <p:cNvSpPr>
            <a:spLocks noGrp="1" noRot="1" noChangeAspect="1" noChangeArrowheads="1"/>
          </p:cNvSpPr>
          <p:nvPr>
            <p:ph type="sldImg" idx="4294967295"/>
          </p:nvPr>
        </p:nvSpPr>
        <p:spPr bwMode="auto">
          <a:xfrm>
            <a:off x="2514600" y="857250"/>
            <a:ext cx="4114800" cy="2314575"/>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5365" name="备注占位符 4"/>
          <p:cNvSpPr>
            <a:spLocks noGrp="1" noChangeArrowheads="1"/>
          </p:cNvSpPr>
          <p:nvPr>
            <p:ph type="body" sz="quarter" idx="9"/>
          </p:nvPr>
        </p:nvSpPr>
        <p:spPr bwMode="auto">
          <a:xfrm>
            <a:off x="914400" y="3300413"/>
            <a:ext cx="73152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a:defRPr/>
            </a:pPr>
            <a:fld id="{B8DECF49-93E9-4BC0-BC03-25E10A59417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8DECF49-93E9-4BC0-BC03-25E10A59417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4" name="矩形 3"/>
          <p:cNvSpPr/>
          <p:nvPr/>
        </p:nvSpPr>
        <p:spPr>
          <a:xfrm>
            <a:off x="0" y="6550744"/>
            <a:ext cx="12192000" cy="307256"/>
          </a:xfrm>
          <a:prstGeom prst="rect">
            <a:avLst/>
          </a:prstGeom>
          <a:solidFill>
            <a:srgbClr val="007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438968" y="400868"/>
            <a:ext cx="620664" cy="620664"/>
          </a:xfrm>
          <a:prstGeom prst="ellipse">
            <a:avLst/>
          </a:prstGeom>
          <a:solidFill>
            <a:srgbClr val="007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4"/>
          <p:cNvSpPr>
            <a:spLocks noEditPoints="1"/>
          </p:cNvSpPr>
          <p:nvPr userDrawn="1"/>
        </p:nvSpPr>
        <p:spPr bwMode="auto">
          <a:xfrm>
            <a:off x="587176" y="538703"/>
            <a:ext cx="324248" cy="319594"/>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349"/>
            <a:ext cx="12192000" cy="57793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tags" Target="../tags/tag65.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67.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69.xml"/><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71.xml"/><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73.xml"/><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75.xml"/><Relationship Id="rId1" Type="http://schemas.openxmlformats.org/officeDocument/2006/relationships/tags" Target="../tags/tag74.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77.xml"/><Relationship Id="rId1" Type="http://schemas.openxmlformats.org/officeDocument/2006/relationships/tags" Target="../tags/tag7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tags" Target="../tags/tag79.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tags" Target="../tags/tag81.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83.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tags" Target="../tags/tag85.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tags" Target="../tags/tag87.xml"/><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91.xml"/><Relationship Id="rId1" Type="http://schemas.openxmlformats.org/officeDocument/2006/relationships/tags" Target="../tags/tag90.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tags" Target="../tags/tag93.xml"/><Relationship Id="rId1" Type="http://schemas.openxmlformats.org/officeDocument/2006/relationships/tags" Target="../tags/tag9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ags" Target="../tags/tag97.xml"/><Relationship Id="rId1" Type="http://schemas.openxmlformats.org/officeDocument/2006/relationships/tags" Target="../tags/tag96.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103.xml"/><Relationship Id="rId1" Type="http://schemas.openxmlformats.org/officeDocument/2006/relationships/tags" Target="../tags/tag10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13.png"/><Relationship Id="rId2" Type="http://schemas.openxmlformats.org/officeDocument/2006/relationships/tags" Target="../tags/tag105.xml"/><Relationship Id="rId1" Type="http://schemas.openxmlformats.org/officeDocument/2006/relationships/tags" Target="../tags/tag104.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tags" Target="../tags/tag107.xml"/><Relationship Id="rId1" Type="http://schemas.openxmlformats.org/officeDocument/2006/relationships/tags" Target="../tags/tag106.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tags" Target="../tags/tag109.xml"/><Relationship Id="rId1" Type="http://schemas.openxmlformats.org/officeDocument/2006/relationships/tags" Target="../tags/tag108.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tags" Target="../tags/tag111.xml"/><Relationship Id="rId1" Type="http://schemas.openxmlformats.org/officeDocument/2006/relationships/tags" Target="../tags/tag1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6" Type="http://schemas.openxmlformats.org/officeDocument/2006/relationships/notesSlide" Target="../notesSlides/notesSlide35.xml"/><Relationship Id="rId15" Type="http://schemas.openxmlformats.org/officeDocument/2006/relationships/slideLayout" Target="../slideLayouts/slideLayout2.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tags" Target="../tags/tag112.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tags" Target="../tags/tag129.xml"/><Relationship Id="rId1" Type="http://schemas.openxmlformats.org/officeDocument/2006/relationships/tags" Target="../tags/tag128.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tags" Target="../tags/tag131.xml"/><Relationship Id="rId1" Type="http://schemas.openxmlformats.org/officeDocument/2006/relationships/tags" Target="../tags/tag130.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tags" Target="../tags/tag133.xml"/><Relationship Id="rId1" Type="http://schemas.openxmlformats.org/officeDocument/2006/relationships/tags" Target="../tags/tag132.xml"/></Relationships>
</file>

<file path=ppt/slides/_rels/slide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hyperlink" Target="http://www.rapidesign.cn/" TargetMode="External"/><Relationship Id="rId14" Type="http://schemas.openxmlformats.org/officeDocument/2006/relationships/notesSlide" Target="../notesSlides/notesSlide4.xml"/><Relationship Id="rId13" Type="http://schemas.openxmlformats.org/officeDocument/2006/relationships/slideLayout" Target="../slideLayouts/slideLayout2.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tags" Target="../tags/tag135.xml"/><Relationship Id="rId1" Type="http://schemas.openxmlformats.org/officeDocument/2006/relationships/tags" Target="../tags/tag134.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tags" Target="../tags/tag137.xml"/><Relationship Id="rId1" Type="http://schemas.openxmlformats.org/officeDocument/2006/relationships/tags" Target="../tags/tag136.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tags" Target="../tags/tag139.xml"/><Relationship Id="rId1" Type="http://schemas.openxmlformats.org/officeDocument/2006/relationships/tags" Target="../tags/tag138.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tags" Target="../tags/tag141.xml"/><Relationship Id="rId1" Type="http://schemas.openxmlformats.org/officeDocument/2006/relationships/tags" Target="../tags/tag140.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tags" Target="../tags/tag143.xml"/><Relationship Id="rId1" Type="http://schemas.openxmlformats.org/officeDocument/2006/relationships/tags" Target="../tags/tag142.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tags" Target="../tags/tag147.xml"/><Relationship Id="rId1" Type="http://schemas.openxmlformats.org/officeDocument/2006/relationships/tags" Target="../tags/tag146.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tags" Target="../tags/tag149.xml"/><Relationship Id="rId1" Type="http://schemas.openxmlformats.org/officeDocument/2006/relationships/tags" Target="../tags/tag148.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tags" Target="../tags/tag151.xml"/><Relationship Id="rId1" Type="http://schemas.openxmlformats.org/officeDocument/2006/relationships/tags" Target="../tags/tag150.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tags" Target="../tags/tag153.xml"/><Relationship Id="rId1" Type="http://schemas.openxmlformats.org/officeDocument/2006/relationships/tags" Target="../tags/tag152.xml"/></Relationships>
</file>

<file path=ppt/slides/_rels/slide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0" Type="http://schemas.openxmlformats.org/officeDocument/2006/relationships/notesSlide" Target="../notesSlides/notesSlide5.xml"/><Relationship Id="rId2" Type="http://schemas.openxmlformats.org/officeDocument/2006/relationships/tags" Target="../tags/tag25.xml"/><Relationship Id="rId19" Type="http://schemas.openxmlformats.org/officeDocument/2006/relationships/slideLayout" Target="../slideLayouts/slideLayout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1.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6" Type="http://schemas.openxmlformats.org/officeDocument/2006/relationships/notesSlide" Target="../notesSlides/notesSlide51.xml"/><Relationship Id="rId25" Type="http://schemas.openxmlformats.org/officeDocument/2006/relationships/slideLayout" Target="../slideLayouts/slideLayout2.xml"/><Relationship Id="rId24" Type="http://schemas.openxmlformats.org/officeDocument/2006/relationships/tags" Target="../tags/tag177.xml"/><Relationship Id="rId23" Type="http://schemas.openxmlformats.org/officeDocument/2006/relationships/tags" Target="../tags/tag176.xml"/><Relationship Id="rId22" Type="http://schemas.openxmlformats.org/officeDocument/2006/relationships/tags" Target="../tags/tag175.xml"/><Relationship Id="rId21" Type="http://schemas.openxmlformats.org/officeDocument/2006/relationships/tags" Target="../tags/tag174.xml"/><Relationship Id="rId20" Type="http://schemas.openxmlformats.org/officeDocument/2006/relationships/tags" Target="../tags/tag173.xml"/><Relationship Id="rId2" Type="http://schemas.openxmlformats.org/officeDocument/2006/relationships/tags" Target="../tags/tag155.xml"/><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6" Type="http://schemas.openxmlformats.org/officeDocument/2006/relationships/notesSlide" Target="../notesSlides/notesSlide9.xml"/><Relationship Id="rId15" Type="http://schemas.openxmlformats.org/officeDocument/2006/relationships/slideLayout" Target="../slideLayouts/slideLayout2.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文本框 8"/>
          <p:cNvSpPr txBox="1">
            <a:spLocks noChangeArrowheads="1"/>
          </p:cNvSpPr>
          <p:nvPr/>
        </p:nvSpPr>
        <p:spPr bwMode="auto">
          <a:xfrm>
            <a:off x="1365279" y="3324987"/>
            <a:ext cx="94615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007457"/>
                </a:solidFill>
                <a:latin typeface="方正小标宋简体" panose="03000509000000000000" charset="-122"/>
                <a:ea typeface="方正小标宋简体" panose="03000509000000000000" charset="-122"/>
                <a:cs typeface="+mn-ea"/>
                <a:sym typeface="+mn-lt"/>
              </a:rPr>
              <a:t>青岛农业大学</a:t>
            </a:r>
            <a:endParaRPr lang="en-US" altLang="zh-CN" sz="4800" b="1" dirty="0">
              <a:solidFill>
                <a:srgbClr val="007457"/>
              </a:solidFill>
              <a:latin typeface="方正小标宋简体" panose="03000509000000000000" charset="-122"/>
              <a:ea typeface="方正小标宋简体" panose="03000509000000000000" charset="-122"/>
              <a:cs typeface="+mn-ea"/>
              <a:sym typeface="+mn-lt"/>
            </a:endParaRPr>
          </a:p>
          <a:p>
            <a:pPr algn="ctr" eaLnBrk="1" hangingPunct="1"/>
            <a:r>
              <a:rPr lang="en-US" altLang="zh-CN" sz="4800" b="1" dirty="0">
                <a:solidFill>
                  <a:srgbClr val="007457"/>
                </a:solidFill>
                <a:latin typeface="方正小标宋简体" panose="03000509000000000000" charset="-122"/>
                <a:ea typeface="方正小标宋简体" panose="03000509000000000000" charset="-122"/>
                <a:cs typeface="+mn-ea"/>
                <a:sym typeface="+mn-ea"/>
              </a:rPr>
              <a:t>差旅平台业务操作说明</a:t>
            </a:r>
            <a:endParaRPr lang="en-US" altLang="zh-CN" sz="4800" b="1" dirty="0">
              <a:solidFill>
                <a:srgbClr val="007457"/>
              </a:solidFill>
              <a:latin typeface="方正小标宋简体" panose="03000509000000000000" charset="-122"/>
              <a:ea typeface="方正小标宋简体" panose="03000509000000000000" charset="-122"/>
              <a:cs typeface="+mn-ea"/>
              <a:sym typeface="+mn-lt"/>
            </a:endParaRPr>
          </a:p>
        </p:txBody>
      </p:sp>
      <p:sp>
        <p:nvSpPr>
          <p:cNvPr id="9" name="文本框 10"/>
          <p:cNvSpPr txBox="1">
            <a:spLocks noChangeArrowheads="1"/>
          </p:cNvSpPr>
          <p:nvPr/>
        </p:nvSpPr>
        <p:spPr bwMode="auto">
          <a:xfrm>
            <a:off x="4472305" y="5903595"/>
            <a:ext cx="3486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007457"/>
                </a:solidFill>
                <a:latin typeface="楷体_GB2312" panose="02010609030101010101" charset="-122"/>
                <a:ea typeface="楷体_GB2312" panose="02010609030101010101" charset="-122"/>
                <a:cs typeface="楷体_GB2312" panose="02010609030101010101" charset="-122"/>
                <a:sym typeface="+mn-lt"/>
              </a:rPr>
              <a:t>2024</a:t>
            </a:r>
            <a:r>
              <a:rPr lang="zh-CN" altLang="en-US" sz="2400" b="1" dirty="0">
                <a:solidFill>
                  <a:srgbClr val="007457"/>
                </a:solidFill>
                <a:latin typeface="楷体_GB2312" panose="02010609030101010101" charset="-122"/>
                <a:ea typeface="楷体_GB2312" panose="02010609030101010101" charset="-122"/>
                <a:cs typeface="楷体_GB2312" panose="02010609030101010101" charset="-122"/>
                <a:sym typeface="+mn-lt"/>
              </a:rPr>
              <a:t>年</a:t>
            </a:r>
            <a:r>
              <a:rPr lang="en-US" altLang="zh-CN" sz="2400" b="1" dirty="0">
                <a:solidFill>
                  <a:srgbClr val="007457"/>
                </a:solidFill>
                <a:latin typeface="楷体_GB2312" panose="02010609030101010101" charset="-122"/>
                <a:ea typeface="楷体_GB2312" panose="02010609030101010101" charset="-122"/>
                <a:cs typeface="楷体_GB2312" panose="02010609030101010101" charset="-122"/>
                <a:sym typeface="+mn-lt"/>
              </a:rPr>
              <a:t>7</a:t>
            </a:r>
            <a:r>
              <a:rPr lang="zh-CN" altLang="en-US" sz="2400" b="1" dirty="0">
                <a:solidFill>
                  <a:srgbClr val="007457"/>
                </a:solidFill>
                <a:latin typeface="楷体_GB2312" panose="02010609030101010101" charset="-122"/>
                <a:ea typeface="楷体_GB2312" panose="02010609030101010101" charset="-122"/>
                <a:cs typeface="楷体_GB2312" panose="02010609030101010101" charset="-122"/>
                <a:sym typeface="+mn-lt"/>
              </a:rPr>
              <a:t>月</a:t>
            </a:r>
            <a:r>
              <a:rPr lang="en-US" altLang="zh-CN" sz="2400" b="1" dirty="0">
                <a:solidFill>
                  <a:srgbClr val="007457"/>
                </a:solidFill>
                <a:latin typeface="楷体_GB2312" panose="02010609030101010101" charset="-122"/>
                <a:ea typeface="楷体_GB2312" panose="02010609030101010101" charset="-122"/>
                <a:cs typeface="楷体_GB2312" panose="02010609030101010101" charset="-122"/>
                <a:sym typeface="+mn-lt"/>
              </a:rPr>
              <a:t>4</a:t>
            </a:r>
            <a:r>
              <a:rPr lang="zh-CN" altLang="en-US" sz="2400" b="1" dirty="0">
                <a:solidFill>
                  <a:srgbClr val="007457"/>
                </a:solidFill>
                <a:latin typeface="楷体_GB2312" panose="02010609030101010101" charset="-122"/>
                <a:ea typeface="楷体_GB2312" panose="02010609030101010101" charset="-122"/>
                <a:cs typeface="楷体_GB2312" panose="02010609030101010101" charset="-122"/>
                <a:sym typeface="+mn-lt"/>
              </a:rPr>
              <a:t>日</a:t>
            </a:r>
            <a:endParaRPr lang="zh-CN" altLang="en-US" sz="2400" b="1" dirty="0">
              <a:solidFill>
                <a:srgbClr val="007457"/>
              </a:solidFill>
              <a:latin typeface="楷体_GB2312" panose="02010609030101010101" charset="-122"/>
              <a:ea typeface="楷体_GB2312" panose="02010609030101010101" charset="-122"/>
              <a:cs typeface="楷体_GB2312" panose="02010609030101010101" charset="-122"/>
              <a:sym typeface="+mn-lt"/>
            </a:endParaRPr>
          </a:p>
        </p:txBody>
      </p:sp>
      <p:cxnSp>
        <p:nvCxnSpPr>
          <p:cNvPr id="11" name="直接连接符 16"/>
          <p:cNvCxnSpPr>
            <a:cxnSpLocks noChangeShapeType="1"/>
          </p:cNvCxnSpPr>
          <p:nvPr/>
        </p:nvCxnSpPr>
        <p:spPr bwMode="auto">
          <a:xfrm>
            <a:off x="3227705" y="5850255"/>
            <a:ext cx="5736461" cy="0"/>
          </a:xfrm>
          <a:prstGeom prst="line">
            <a:avLst/>
          </a:prstGeom>
          <a:noFill/>
          <a:ln w="6350">
            <a:solidFill>
              <a:srgbClr val="5596A7"/>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1500" advClick="0" advTm="3000">
        <p:cut/>
      </p:transition>
    </mc:Choice>
    <mc:Fallback>
      <p:transition spd="slow" advClick="0" advTm="3000">
        <p:cut/>
      </p:transition>
    </mc:Fallback>
  </mc:AlternateContent>
  <p:timing>
    <p:tnLst>
      <p:par>
        <p:cTn id="1" dur="indefinite" restart="never" nodeType="tmRoot"/>
      </p:par>
    </p:tnLst>
    <p:bldLst>
      <p:bldP spid="8" grpId="0"/>
      <p:bldP spid="8"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2.1</a:t>
            </a:r>
            <a:r>
              <a:rPr lang="zh-CN" altLang="en-US" sz="2600" kern="1200" dirty="0">
                <a:solidFill>
                  <a:srgbClr val="007457"/>
                </a:solidFill>
                <a:latin typeface="+mn-lt"/>
                <a:ea typeface="+mn-ea"/>
                <a:cs typeface="+mn-ea"/>
                <a:sym typeface="+mn-ea"/>
              </a:rPr>
              <a:t>进入平台</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290955" y="1074420"/>
            <a:ext cx="7773035" cy="553085"/>
          </a:xfrm>
          <a:prstGeom prst="rect">
            <a:avLst/>
          </a:prstGeom>
          <a:noFill/>
        </p:spPr>
        <p:txBody>
          <a:bodyPr wrap="square" rtlCol="0">
            <a:spAutoFit/>
          </a:bodyPr>
          <a:p>
            <a:pPr marL="0" indent="0" algn="just" latinLnBrk="0">
              <a:lnSpc>
                <a:spcPts val="3600"/>
              </a:lnSpc>
            </a:pPr>
            <a:r>
              <a:rPr lang="en-US" altLang="zh-CN" sz="2600">
                <a:solidFill>
                  <a:schemeClr val="tx1"/>
                </a:solidFill>
                <a:latin typeface="华文中宋" panose="02010600040101010101" charset="-122"/>
                <a:ea typeface="华文中宋" panose="02010600040101010101" charset="-122"/>
              </a:rPr>
              <a:t>      </a:t>
            </a:r>
            <a:r>
              <a:rPr lang="zh-CN" altLang="en-US" sz="2200" dirty="0">
                <a:latin typeface="华文中宋" panose="02010600040101010101" charset="-122"/>
                <a:ea typeface="华文中宋" panose="02010600040101010101" charset="-122"/>
                <a:cs typeface="+mn-ea"/>
                <a:sym typeface="+mn-ea"/>
              </a:rPr>
              <a:t>通过“财务综合服务平台-差旅服务平台”登录。</a:t>
            </a:r>
            <a:endParaRPr lang="zh-CN" altLang="en-US" sz="2200">
              <a:solidFill>
                <a:schemeClr val="tx1"/>
              </a:solidFill>
              <a:latin typeface="华文中宋" panose="02010600040101010101" charset="-122"/>
              <a:ea typeface="华文中宋" panose="02010600040101010101" charset="-122"/>
            </a:endParaRPr>
          </a:p>
        </p:txBody>
      </p:sp>
      <p:pic>
        <p:nvPicPr>
          <p:cNvPr id="13" name="图片 12"/>
          <p:cNvPicPr>
            <a:picLocks noChangeAspect="1"/>
          </p:cNvPicPr>
          <p:nvPr/>
        </p:nvPicPr>
        <p:blipFill>
          <a:blip r:embed="rId3"/>
          <a:stretch>
            <a:fillRect/>
          </a:stretch>
        </p:blipFill>
        <p:spPr>
          <a:xfrm>
            <a:off x="1186180" y="1731010"/>
            <a:ext cx="9521190" cy="4427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2.1</a:t>
            </a:r>
            <a:r>
              <a:rPr lang="zh-CN" altLang="en-US" sz="2600" kern="1200" dirty="0">
                <a:solidFill>
                  <a:srgbClr val="007457"/>
                </a:solidFill>
                <a:latin typeface="+mn-lt"/>
                <a:ea typeface="+mn-ea"/>
                <a:cs typeface="+mn-ea"/>
                <a:sym typeface="+mn-ea"/>
              </a:rPr>
              <a:t>进入平台</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995045"/>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首次使用差旅平台，需要</a:t>
            </a:r>
            <a:r>
              <a:rPr lang="zh-CN" altLang="en-US" sz="2200" dirty="0">
                <a:latin typeface="华文中宋" panose="02010600040101010101" charset="-122"/>
                <a:ea typeface="华文中宋" panose="02010600040101010101" charset="-122"/>
                <a:cs typeface="+mn-ea"/>
                <a:sym typeface="+mn-ea"/>
              </a:rPr>
              <a:t>维护个人信息</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2.1.1所有人员职称初始默认为【其他人员】，请进入个人信息管理页面自行维护，差旅标准根据自行维护的职称显示。 设置路径：【个人管理】 -&gt; 【个人信息】</a:t>
            </a:r>
            <a:endParaRPr lang="zh-CN" altLang="en-US" sz="2200">
              <a:solidFill>
                <a:schemeClr val="tx1"/>
              </a:solidFill>
              <a:latin typeface="华文中宋" panose="02010600040101010101" charset="-122"/>
              <a:ea typeface="华文中宋" panose="02010600040101010101" charset="-122"/>
            </a:endParaRPr>
          </a:p>
        </p:txBody>
      </p:sp>
      <p:pic>
        <p:nvPicPr>
          <p:cNvPr id="3" name="图片 2"/>
          <p:cNvPicPr>
            <a:picLocks noChangeAspect="1"/>
          </p:cNvPicPr>
          <p:nvPr/>
        </p:nvPicPr>
        <p:blipFill>
          <a:blip r:embed="rId3"/>
          <a:stretch>
            <a:fillRect/>
          </a:stretch>
        </p:blipFill>
        <p:spPr>
          <a:xfrm>
            <a:off x="1054100" y="2592070"/>
            <a:ext cx="10304145" cy="3568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2.1</a:t>
            </a:r>
            <a:r>
              <a:rPr lang="zh-CN" altLang="en-US" sz="2600" kern="1200" dirty="0">
                <a:solidFill>
                  <a:srgbClr val="007457"/>
                </a:solidFill>
                <a:latin typeface="+mn-lt"/>
                <a:ea typeface="+mn-ea"/>
                <a:cs typeface="+mn-ea"/>
                <a:sym typeface="+mn-ea"/>
              </a:rPr>
              <a:t>进入平台</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a:t>
            </a:r>
            <a:r>
              <a:rPr lang="zh-CN" altLang="en-US" sz="2200" dirty="0">
                <a:latin typeface="华文中宋" panose="02010600040101010101" charset="-122"/>
                <a:ea typeface="华文中宋" panose="02010600040101010101" charset="-122"/>
                <a:cs typeface="+mn-ea"/>
                <a:sym typeface="+mn-ea"/>
              </a:rPr>
              <a:t>2.1.2购票前请务必完善手机号，身份证号（护照），职称等个人信息，否则可能会影响订票。 设置路径：【个人管理】 -</a:t>
            </a:r>
            <a:r>
              <a:rPr altLang="zh-CN" sz="22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&gt; 【个人信息】</a:t>
            </a:r>
            <a:endParaRPr lang="zh-CN" altLang="en-US" sz="2200">
              <a:solidFill>
                <a:schemeClr val="tx1"/>
              </a:solidFill>
              <a:latin typeface="华文中宋" panose="02010600040101010101" charset="-122"/>
              <a:ea typeface="华文中宋" panose="02010600040101010101" charset="-122"/>
            </a:endParaRPr>
          </a:p>
        </p:txBody>
      </p:sp>
      <p:pic>
        <p:nvPicPr>
          <p:cNvPr id="4" name="图片 3"/>
          <p:cNvPicPr>
            <a:picLocks noChangeAspect="1"/>
          </p:cNvPicPr>
          <p:nvPr/>
        </p:nvPicPr>
        <p:blipFill>
          <a:blip r:embed="rId3"/>
          <a:stretch>
            <a:fillRect/>
          </a:stretch>
        </p:blipFill>
        <p:spPr>
          <a:xfrm>
            <a:off x="851535" y="1781810"/>
            <a:ext cx="10674985" cy="4734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2.1</a:t>
            </a:r>
            <a:r>
              <a:rPr lang="zh-CN" altLang="en-US" sz="2600" kern="1200" dirty="0">
                <a:solidFill>
                  <a:srgbClr val="007457"/>
                </a:solidFill>
                <a:latin typeface="+mn-lt"/>
                <a:ea typeface="+mn-ea"/>
                <a:cs typeface="+mn-ea"/>
                <a:sym typeface="+mn-ea"/>
              </a:rPr>
              <a:t>进入平台</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2.1.3系统默认由项目负责人审批。如果需要授权他人审批，或者取消审批，项目负责人 可在【个人管理】 -&gt; 【项目审批设定】中进行设置。</a:t>
            </a:r>
            <a:endParaRPr lang="zh-CN" altLang="en-US" sz="2200">
              <a:solidFill>
                <a:schemeClr val="tx1"/>
              </a:solidFill>
              <a:latin typeface="华文中宋" panose="02010600040101010101" charset="-122"/>
              <a:ea typeface="华文中宋" panose="02010600040101010101" charset="-122"/>
            </a:endParaRPr>
          </a:p>
        </p:txBody>
      </p:sp>
      <p:pic>
        <p:nvPicPr>
          <p:cNvPr id="3" name="图片 2"/>
          <p:cNvPicPr>
            <a:picLocks noChangeAspect="1"/>
          </p:cNvPicPr>
          <p:nvPr/>
        </p:nvPicPr>
        <p:blipFill>
          <a:blip r:embed="rId3"/>
          <a:stretch>
            <a:fillRect/>
          </a:stretch>
        </p:blipFill>
        <p:spPr>
          <a:xfrm>
            <a:off x="985520" y="1862455"/>
            <a:ext cx="10221595" cy="4392295"/>
          </a:xfrm>
          <a:prstGeom prst="rect">
            <a:avLst/>
          </a:prstGeom>
        </p:spPr>
      </p:pic>
      <p:pic>
        <p:nvPicPr>
          <p:cNvPr id="5" name="图片 4"/>
          <p:cNvPicPr>
            <a:picLocks noChangeAspect="1"/>
          </p:cNvPicPr>
          <p:nvPr/>
        </p:nvPicPr>
        <p:blipFill>
          <a:blip r:embed="rId4"/>
          <a:stretch>
            <a:fillRect/>
          </a:stretch>
        </p:blipFill>
        <p:spPr>
          <a:xfrm>
            <a:off x="4364990" y="255270"/>
            <a:ext cx="5474335" cy="6347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2.2</a:t>
            </a:r>
            <a:r>
              <a:rPr lang="zh-CN"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申请行程</a:t>
            </a:r>
            <a:r>
              <a:rPr altLang="zh-CN"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2.2.1进入差旅平台，点击行程申请。</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a:t>
            </a:r>
            <a:endParaRPr lang="zh-CN" altLang="en-US" sz="2200">
              <a:solidFill>
                <a:schemeClr val="tx1"/>
              </a:solidFill>
              <a:latin typeface="华文中宋" panose="02010600040101010101" charset="-122"/>
              <a:ea typeface="华文中宋" panose="02010600040101010101" charset="-122"/>
            </a:endParaRPr>
          </a:p>
        </p:txBody>
      </p:sp>
      <p:pic>
        <p:nvPicPr>
          <p:cNvPr id="4" name="图片 3"/>
          <p:cNvPicPr>
            <a:picLocks noChangeAspect="1"/>
          </p:cNvPicPr>
          <p:nvPr/>
        </p:nvPicPr>
        <p:blipFill>
          <a:blip r:embed="rId3"/>
          <a:stretch>
            <a:fillRect/>
          </a:stretch>
        </p:blipFill>
        <p:spPr>
          <a:xfrm>
            <a:off x="985520" y="1586230"/>
            <a:ext cx="10372725" cy="4658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2.2</a:t>
            </a:r>
            <a:r>
              <a:rPr lang="zh-CN"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申请行程</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2.2.2完善行程申请信息。</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a:t>
            </a:r>
            <a:endParaRPr lang="zh-CN" altLang="en-US" sz="2200">
              <a:solidFill>
                <a:schemeClr val="tx1"/>
              </a:solidFill>
              <a:latin typeface="华文中宋" panose="02010600040101010101" charset="-122"/>
              <a:ea typeface="华文中宋" panose="02010600040101010101" charset="-122"/>
            </a:endParaRPr>
          </a:p>
        </p:txBody>
      </p:sp>
      <p:sp>
        <p:nvSpPr>
          <p:cNvPr id="25603" name="文本框 99"/>
          <p:cNvSpPr txBox="1">
            <a:spLocks noChangeArrowheads="1"/>
          </p:cNvSpPr>
          <p:nvPr/>
        </p:nvSpPr>
        <p:spPr bwMode="auto">
          <a:xfrm>
            <a:off x="1078230" y="1412875"/>
            <a:ext cx="5654040" cy="3646170"/>
          </a:xfrm>
          <a:prstGeom prst="rect">
            <a:avLst/>
          </a:prstGeom>
          <a:noFill/>
          <a:ln>
            <a:noFill/>
          </a:ln>
        </p:spPr>
        <p:txBody>
          <a:bodyPr wrap="square">
            <a:spAutoFit/>
          </a:bodyPr>
          <a:lstStyle>
            <a:lvl1pPr indent="355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选择本次出行使用项目，项目较多可输入项目号进行检索。</a:t>
            </a:r>
            <a:endParaRPr kumimoji="0" lang="zh-CN" altLang="en-US" sz="2200" b="0" i="0" u="none" strike="noStrike" cap="none" spc="0" normalizeH="0" baseline="0" dirty="0">
              <a:latin typeface="华文中宋" panose="02010600040101010101" charset="-122"/>
              <a:ea typeface="华文中宋" panose="02010600040101010101" charset="-122"/>
              <a:cs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出差人员可添加校内或校外同行人员。</a:t>
            </a:r>
            <a:endParaRPr kumimoji="0" lang="zh-CN" altLang="en-US" sz="2200" b="0" i="0" u="none" strike="noStrike" cap="none" spc="0" normalizeH="0" baseline="0" dirty="0">
              <a:latin typeface="华文中宋" panose="02010600040101010101" charset="-122"/>
              <a:ea typeface="华文中宋" panose="02010600040101010101" charset="-122"/>
              <a:cs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*注意：校外人员默认按其他人员标准报销，如您添加的校外人员为厅局级（正教授）级别，请在行程备注中说明。</a:t>
            </a:r>
            <a:endParaRPr kumimoji="0" lang="zh-CN" altLang="en-US" sz="2200" b="0" i="0" u="none" strike="noStrike" cap="none" spc="0" normalizeH="0" baseline="0" dirty="0">
              <a:latin typeface="华文中宋" panose="02010600040101010101" charset="-122"/>
              <a:ea typeface="华文中宋" panose="02010600040101010101" charset="-122"/>
              <a:cs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填写完毕，点击提交发起行程申请。</a:t>
            </a:r>
            <a:endParaRPr kumimoji="0" sz="24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endParaRPr>
          </a:p>
        </p:txBody>
      </p:sp>
      <p:pic>
        <p:nvPicPr>
          <p:cNvPr id="3" name="图片 2"/>
          <p:cNvPicPr>
            <a:picLocks noChangeAspect="1"/>
          </p:cNvPicPr>
          <p:nvPr/>
        </p:nvPicPr>
        <p:blipFill>
          <a:blip r:embed="rId3"/>
          <a:stretch>
            <a:fillRect/>
          </a:stretch>
        </p:blipFill>
        <p:spPr>
          <a:xfrm>
            <a:off x="6973570" y="188595"/>
            <a:ext cx="4584065" cy="62655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2.3</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行程审批</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2.3.1项目负责人进入审批界面方式：点击“审批管理”→“审批一览”。</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zh-CN" altLang="en-US" sz="2200">
              <a:solidFill>
                <a:schemeClr val="tx1"/>
              </a:solidFill>
              <a:latin typeface="华文中宋" panose="02010600040101010101" charset="-122"/>
              <a:ea typeface="华文中宋" panose="02010600040101010101" charset="-122"/>
            </a:endParaRPr>
          </a:p>
        </p:txBody>
      </p:sp>
      <p:pic>
        <p:nvPicPr>
          <p:cNvPr id="4" name="图片 3"/>
          <p:cNvPicPr>
            <a:picLocks noChangeAspect="1"/>
          </p:cNvPicPr>
          <p:nvPr/>
        </p:nvPicPr>
        <p:blipFill>
          <a:blip r:embed="rId3"/>
          <a:stretch>
            <a:fillRect/>
          </a:stretch>
        </p:blipFill>
        <p:spPr>
          <a:xfrm>
            <a:off x="1125220" y="1754505"/>
            <a:ext cx="10082530" cy="4592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2.3</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行程审批</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2.3.2待审批处选中申请号，点击审批通过或者审批拒绝。</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zh-CN" altLang="en-US" sz="2200">
              <a:solidFill>
                <a:schemeClr val="tx1"/>
              </a:solidFill>
              <a:latin typeface="华文中宋" panose="02010600040101010101" charset="-122"/>
              <a:ea typeface="华文中宋" panose="02010600040101010101" charset="-122"/>
            </a:endParaRPr>
          </a:p>
        </p:txBody>
      </p:sp>
      <p:pic>
        <p:nvPicPr>
          <p:cNvPr id="3" name="图片 2"/>
          <p:cNvPicPr>
            <a:picLocks noChangeAspect="1"/>
          </p:cNvPicPr>
          <p:nvPr/>
        </p:nvPicPr>
        <p:blipFill>
          <a:blip r:embed="rId3"/>
          <a:stretch>
            <a:fillRect/>
          </a:stretch>
        </p:blipFill>
        <p:spPr>
          <a:xfrm>
            <a:off x="985520" y="1638300"/>
            <a:ext cx="10222230" cy="4566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2.4.1申请被审批通过后，经办人</a:t>
            </a:r>
            <a:r>
              <a:rPr lang="zh-CN" altLang="en-US" sz="2200" dirty="0">
                <a:latin typeface="华文中宋" panose="02010600040101010101" charset="-122"/>
                <a:ea typeface="华文中宋" panose="02010600040101010101" charset="-122"/>
                <a:cs typeface="+mn-ea"/>
                <a:sym typeface="+mn-ea"/>
              </a:rPr>
              <a:t>点击“进行中的行程”—选择待出行订票的行程申请号</a:t>
            </a:r>
            <a:r>
              <a:rPr altLang="zh-CN" sz="2200" kern="10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sym typeface="+mn-ea"/>
              </a:rPr>
              <a:t>。</a:t>
            </a:r>
            <a:endParaRPr lang="zh-CN" altLang="en-US" sz="2200">
              <a:solidFill>
                <a:schemeClr val="tx1"/>
              </a:solidFill>
              <a:latin typeface="华文中宋" panose="02010600040101010101" charset="-122"/>
              <a:ea typeface="华文中宋" panose="02010600040101010101" charset="-122"/>
            </a:endParaRPr>
          </a:p>
        </p:txBody>
      </p:sp>
      <p:pic>
        <p:nvPicPr>
          <p:cNvPr id="4" name="图片 3" descr="进行中的行程"/>
          <p:cNvPicPr>
            <a:picLocks noChangeAspect="1"/>
          </p:cNvPicPr>
          <p:nvPr/>
        </p:nvPicPr>
        <p:blipFill>
          <a:blip r:embed="rId3"/>
          <a:stretch>
            <a:fillRect/>
          </a:stretch>
        </p:blipFill>
        <p:spPr>
          <a:xfrm>
            <a:off x="985520" y="1842770"/>
            <a:ext cx="10133965" cy="4697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2.4.2此处可点击查看行程的申请信息、审批信息、订票信息。</a:t>
            </a:r>
            <a:endParaRPr lang="zh-CN" altLang="en-US" sz="2200">
              <a:solidFill>
                <a:schemeClr val="tx1"/>
              </a:solidFill>
              <a:latin typeface="华文中宋" panose="02010600040101010101" charset="-122"/>
              <a:ea typeface="华文中宋" panose="02010600040101010101" charset="-122"/>
            </a:endParaRPr>
          </a:p>
        </p:txBody>
      </p:sp>
      <p:pic>
        <p:nvPicPr>
          <p:cNvPr id="6" name="图片 5"/>
          <p:cNvPicPr>
            <a:picLocks noChangeAspect="1"/>
          </p:cNvPicPr>
          <p:nvPr/>
        </p:nvPicPr>
        <p:blipFill>
          <a:blip r:embed="rId3"/>
          <a:stretch>
            <a:fillRect/>
          </a:stretch>
        </p:blipFill>
        <p:spPr>
          <a:xfrm>
            <a:off x="1281430" y="1545590"/>
            <a:ext cx="10076815" cy="4975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007457"/>
        </a:solidFill>
        <a:effectLst/>
      </p:bgPr>
    </p:bg>
    <p:spTree>
      <p:nvGrpSpPr>
        <p:cNvPr id="1" name=""/>
        <p:cNvGrpSpPr/>
        <p:nvPr/>
      </p:nvGrpSpPr>
      <p:grpSpPr>
        <a:xfrm>
          <a:off x="0" y="0"/>
          <a:ext cx="0" cy="0"/>
          <a:chOff x="0" y="0"/>
          <a:chExt cx="0" cy="0"/>
        </a:xfrm>
      </p:grpSpPr>
      <p:sp>
        <p:nvSpPr>
          <p:cNvPr id="29698" name="矩形 31"/>
          <p:cNvSpPr>
            <a:spLocks noChangeArrowheads="1"/>
          </p:cNvSpPr>
          <p:nvPr/>
        </p:nvSpPr>
        <p:spPr bwMode="auto">
          <a:xfrm>
            <a:off x="0" y="0"/>
            <a:ext cx="12192000" cy="2176780"/>
          </a:xfrm>
          <a:prstGeom prst="rect">
            <a:avLst/>
          </a:prstGeom>
          <a:gradFill rotWithShape="0">
            <a:gsLst>
              <a:gs pos="0">
                <a:srgbClr val="FFFFFF"/>
              </a:gs>
              <a:gs pos="100000">
                <a:srgbClr val="F2F2F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9699" name="文本框 4"/>
          <p:cNvSpPr txBox="1">
            <a:spLocks noChangeArrowheads="1"/>
          </p:cNvSpPr>
          <p:nvPr/>
        </p:nvSpPr>
        <p:spPr bwMode="auto">
          <a:xfrm>
            <a:off x="4021455" y="719455"/>
            <a:ext cx="414845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6600" b="1" dirty="0">
                <a:solidFill>
                  <a:srgbClr val="007457"/>
                </a:solidFill>
                <a:latin typeface="+mn-lt"/>
                <a:ea typeface="+mn-ea"/>
                <a:cs typeface="+mn-ea"/>
                <a:sym typeface="+mn-lt"/>
              </a:rPr>
              <a:t>目</a:t>
            </a:r>
            <a:r>
              <a:rPr lang="en-US" altLang="zh-CN" sz="6600" b="1" dirty="0">
                <a:solidFill>
                  <a:srgbClr val="007457"/>
                </a:solidFill>
                <a:latin typeface="+mn-lt"/>
                <a:ea typeface="+mn-ea"/>
                <a:cs typeface="+mn-ea"/>
                <a:sym typeface="+mn-lt"/>
              </a:rPr>
              <a:t>  </a:t>
            </a:r>
            <a:r>
              <a:rPr lang="zh-CN" altLang="zh-CN" sz="6600" b="1" dirty="0">
                <a:solidFill>
                  <a:srgbClr val="007457"/>
                </a:solidFill>
                <a:latin typeface="+mn-lt"/>
                <a:ea typeface="+mn-ea"/>
                <a:cs typeface="+mn-ea"/>
                <a:sym typeface="+mn-lt"/>
              </a:rPr>
              <a:t>录</a:t>
            </a:r>
            <a:endParaRPr lang="zh-CN" altLang="zh-CN" sz="6600" b="1" dirty="0">
              <a:solidFill>
                <a:srgbClr val="007457"/>
              </a:solidFill>
              <a:latin typeface="+mn-lt"/>
              <a:ea typeface="+mn-ea"/>
              <a:cs typeface="+mn-ea"/>
              <a:sym typeface="+mn-lt"/>
            </a:endParaRPr>
          </a:p>
        </p:txBody>
      </p:sp>
      <p:sp>
        <p:nvSpPr>
          <p:cNvPr id="3" name="任意多边形 12"/>
          <p:cNvSpPr>
            <a:spLocks noChangeArrowheads="1"/>
          </p:cNvSpPr>
          <p:nvPr>
            <p:custDataLst>
              <p:tags r:id="rId1"/>
            </p:custDataLst>
          </p:nvPr>
        </p:nvSpPr>
        <p:spPr bwMode="auto">
          <a:xfrm>
            <a:off x="1065530" y="2913380"/>
            <a:ext cx="4151630" cy="1356360"/>
          </a:xfrm>
          <a:custGeom>
            <a:avLst/>
            <a:gdLst>
              <a:gd name="T0" fmla="*/ 973227 w 1284514"/>
              <a:gd name="T1" fmla="*/ 0 h 772886"/>
              <a:gd name="T2" fmla="*/ 0 w 1284514"/>
              <a:gd name="T3" fmla="*/ 0 h 772886"/>
              <a:gd name="T4" fmla="*/ 0 w 1284514"/>
              <a:gd name="T5" fmla="*/ 735698 h 772886"/>
              <a:gd name="T6" fmla="*/ 3124693 w 1284514"/>
              <a:gd name="T7" fmla="*/ 735698 h 772886"/>
              <a:gd name="T8" fmla="*/ 3124693 w 1284514"/>
              <a:gd name="T9" fmla="*/ 3466 h 772886"/>
              <a:gd name="T10" fmla="*/ 2308037 w 1284514"/>
              <a:gd name="T11" fmla="*/ 301 h 772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4514" h="772886">
                <a:moveTo>
                  <a:pt x="400079" y="0"/>
                </a:moveTo>
                <a:lnTo>
                  <a:pt x="0" y="0"/>
                </a:lnTo>
                <a:lnTo>
                  <a:pt x="0" y="772886"/>
                </a:lnTo>
                <a:lnTo>
                  <a:pt x="1284514" y="772886"/>
                </a:lnTo>
                <a:lnTo>
                  <a:pt x="1284514" y="3642"/>
                </a:lnTo>
                <a:lnTo>
                  <a:pt x="948799" y="317"/>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 name="文本框 13"/>
          <p:cNvSpPr txBox="1">
            <a:spLocks noChangeArrowheads="1"/>
          </p:cNvSpPr>
          <p:nvPr>
            <p:custDataLst>
              <p:tags r:id="rId2"/>
            </p:custDataLst>
          </p:nvPr>
        </p:nvSpPr>
        <p:spPr bwMode="auto">
          <a:xfrm>
            <a:off x="2865784" y="2577412"/>
            <a:ext cx="761878" cy="52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70" b="1">
                <a:solidFill>
                  <a:schemeClr val="bg1"/>
                </a:solidFill>
                <a:latin typeface="+mn-lt"/>
                <a:ea typeface="+mn-ea"/>
                <a:cs typeface="+mn-ea"/>
                <a:sym typeface="+mn-lt"/>
              </a:rPr>
              <a:t>1</a:t>
            </a:r>
            <a:endParaRPr lang="en-US" altLang="zh-CN" sz="3270" b="1">
              <a:solidFill>
                <a:schemeClr val="bg1"/>
              </a:solidFill>
              <a:latin typeface="+mn-lt"/>
              <a:ea typeface="+mn-ea"/>
              <a:cs typeface="+mn-ea"/>
              <a:sym typeface="+mn-lt"/>
            </a:endParaRPr>
          </a:p>
        </p:txBody>
      </p:sp>
      <p:sp>
        <p:nvSpPr>
          <p:cNvPr id="5" name="文本框 14"/>
          <p:cNvSpPr txBox="1">
            <a:spLocks noChangeArrowheads="1"/>
          </p:cNvSpPr>
          <p:nvPr>
            <p:custDataLst>
              <p:tags r:id="rId3"/>
            </p:custDataLst>
          </p:nvPr>
        </p:nvSpPr>
        <p:spPr bwMode="auto">
          <a:xfrm>
            <a:off x="1437005" y="3279775"/>
            <a:ext cx="3560445" cy="6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mn-lt"/>
                <a:ea typeface="+mn-ea"/>
                <a:cs typeface="+mn-ea"/>
                <a:sym typeface="+mn-ea"/>
              </a:rPr>
              <a:t>差旅平台意义</a:t>
            </a:r>
            <a:endParaRPr lang="zh-CN" altLang="en-US" sz="2800" dirty="0">
              <a:solidFill>
                <a:schemeClr val="bg1"/>
              </a:solidFill>
              <a:latin typeface="+mn-lt"/>
              <a:ea typeface="+mn-ea"/>
              <a:cs typeface="+mn-ea"/>
              <a:sym typeface="+mn-lt"/>
            </a:endParaRPr>
          </a:p>
        </p:txBody>
      </p:sp>
      <p:sp>
        <p:nvSpPr>
          <p:cNvPr id="29708" name="文本框 13"/>
          <p:cNvSpPr txBox="1">
            <a:spLocks noChangeArrowheads="1"/>
          </p:cNvSpPr>
          <p:nvPr>
            <p:custDataLst>
              <p:tags r:id="rId4"/>
            </p:custDataLst>
          </p:nvPr>
        </p:nvSpPr>
        <p:spPr bwMode="auto">
          <a:xfrm>
            <a:off x="8384990" y="2577412"/>
            <a:ext cx="761878" cy="52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70" b="1">
                <a:solidFill>
                  <a:schemeClr val="bg1"/>
                </a:solidFill>
                <a:latin typeface="+mn-lt"/>
                <a:ea typeface="+mn-ea"/>
                <a:cs typeface="+mn-ea"/>
                <a:sym typeface="+mn-lt"/>
              </a:rPr>
              <a:t>2</a:t>
            </a:r>
            <a:endParaRPr lang="en-US" altLang="zh-CN" sz="3270" b="1">
              <a:solidFill>
                <a:schemeClr val="bg1"/>
              </a:solidFill>
              <a:latin typeface="+mn-lt"/>
              <a:ea typeface="+mn-ea"/>
              <a:cs typeface="+mn-ea"/>
              <a:sym typeface="+mn-lt"/>
            </a:endParaRPr>
          </a:p>
        </p:txBody>
      </p:sp>
      <p:sp>
        <p:nvSpPr>
          <p:cNvPr id="7" name="文本框 13"/>
          <p:cNvSpPr txBox="1">
            <a:spLocks noChangeArrowheads="1"/>
          </p:cNvSpPr>
          <p:nvPr>
            <p:custDataLst>
              <p:tags r:id="rId5"/>
            </p:custDataLst>
          </p:nvPr>
        </p:nvSpPr>
        <p:spPr bwMode="auto">
          <a:xfrm>
            <a:off x="2836308" y="4530418"/>
            <a:ext cx="761878" cy="52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70" b="1">
                <a:solidFill>
                  <a:schemeClr val="bg1"/>
                </a:solidFill>
                <a:latin typeface="+mn-lt"/>
                <a:ea typeface="+mn-ea"/>
                <a:cs typeface="+mn-ea"/>
                <a:sym typeface="+mn-lt"/>
              </a:rPr>
              <a:t>3</a:t>
            </a:r>
            <a:endParaRPr lang="en-US" altLang="zh-CN" sz="3270" b="1">
              <a:solidFill>
                <a:schemeClr val="bg1"/>
              </a:solidFill>
              <a:latin typeface="+mn-lt"/>
              <a:ea typeface="+mn-ea"/>
              <a:cs typeface="+mn-ea"/>
              <a:sym typeface="+mn-lt"/>
            </a:endParaRPr>
          </a:p>
        </p:txBody>
      </p:sp>
      <p:sp>
        <p:nvSpPr>
          <p:cNvPr id="18" name="文本框 13"/>
          <p:cNvSpPr txBox="1">
            <a:spLocks noChangeArrowheads="1"/>
          </p:cNvSpPr>
          <p:nvPr>
            <p:custDataLst>
              <p:tags r:id="rId6"/>
            </p:custDataLst>
          </p:nvPr>
        </p:nvSpPr>
        <p:spPr bwMode="auto">
          <a:xfrm>
            <a:off x="8384938" y="4530418"/>
            <a:ext cx="761878" cy="52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70" b="1">
                <a:solidFill>
                  <a:schemeClr val="bg1"/>
                </a:solidFill>
                <a:latin typeface="+mn-lt"/>
                <a:ea typeface="+mn-ea"/>
                <a:cs typeface="+mn-ea"/>
                <a:sym typeface="+mn-lt"/>
              </a:rPr>
              <a:t>4</a:t>
            </a:r>
            <a:endParaRPr lang="en-US" altLang="zh-CN" sz="3270" b="1">
              <a:solidFill>
                <a:schemeClr val="bg1"/>
              </a:solidFill>
              <a:latin typeface="+mn-lt"/>
              <a:ea typeface="+mn-ea"/>
              <a:cs typeface="+mn-ea"/>
              <a:sym typeface="+mn-lt"/>
            </a:endParaRPr>
          </a:p>
        </p:txBody>
      </p:sp>
      <p:sp>
        <p:nvSpPr>
          <p:cNvPr id="20" name="任意多边形 12"/>
          <p:cNvSpPr>
            <a:spLocks noChangeArrowheads="1"/>
          </p:cNvSpPr>
          <p:nvPr>
            <p:custDataLst>
              <p:tags r:id="rId7"/>
            </p:custDataLst>
          </p:nvPr>
        </p:nvSpPr>
        <p:spPr bwMode="auto">
          <a:xfrm>
            <a:off x="6654800" y="4790440"/>
            <a:ext cx="4151630" cy="1356360"/>
          </a:xfrm>
          <a:custGeom>
            <a:avLst/>
            <a:gdLst>
              <a:gd name="T0" fmla="*/ 973227 w 1284514"/>
              <a:gd name="T1" fmla="*/ 0 h 772886"/>
              <a:gd name="T2" fmla="*/ 0 w 1284514"/>
              <a:gd name="T3" fmla="*/ 0 h 772886"/>
              <a:gd name="T4" fmla="*/ 0 w 1284514"/>
              <a:gd name="T5" fmla="*/ 735698 h 772886"/>
              <a:gd name="T6" fmla="*/ 3124693 w 1284514"/>
              <a:gd name="T7" fmla="*/ 735698 h 772886"/>
              <a:gd name="T8" fmla="*/ 3124693 w 1284514"/>
              <a:gd name="T9" fmla="*/ 3466 h 772886"/>
              <a:gd name="T10" fmla="*/ 2308037 w 1284514"/>
              <a:gd name="T11" fmla="*/ 301 h 772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4514" h="772886">
                <a:moveTo>
                  <a:pt x="400079" y="0"/>
                </a:moveTo>
                <a:lnTo>
                  <a:pt x="0" y="0"/>
                </a:lnTo>
                <a:lnTo>
                  <a:pt x="0" y="772886"/>
                </a:lnTo>
                <a:lnTo>
                  <a:pt x="1284514" y="772886"/>
                </a:lnTo>
                <a:lnTo>
                  <a:pt x="1284514" y="3642"/>
                </a:lnTo>
                <a:lnTo>
                  <a:pt x="948799" y="317"/>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p>
            <a:endParaRPr lang="zh-CN" altLang="en-US">
              <a:latin typeface="+mn-lt"/>
              <a:ea typeface="+mn-ea"/>
              <a:cs typeface="+mn-ea"/>
              <a:sym typeface="+mn-lt"/>
            </a:endParaRPr>
          </a:p>
        </p:txBody>
      </p:sp>
      <p:sp>
        <p:nvSpPr>
          <p:cNvPr id="21" name="任意多边形 12"/>
          <p:cNvSpPr>
            <a:spLocks noChangeArrowheads="1"/>
          </p:cNvSpPr>
          <p:nvPr>
            <p:custDataLst>
              <p:tags r:id="rId8"/>
            </p:custDataLst>
          </p:nvPr>
        </p:nvSpPr>
        <p:spPr bwMode="auto">
          <a:xfrm>
            <a:off x="6654800" y="2893695"/>
            <a:ext cx="4151630" cy="1356360"/>
          </a:xfrm>
          <a:custGeom>
            <a:avLst/>
            <a:gdLst>
              <a:gd name="T0" fmla="*/ 973227 w 1284514"/>
              <a:gd name="T1" fmla="*/ 0 h 772886"/>
              <a:gd name="T2" fmla="*/ 0 w 1284514"/>
              <a:gd name="T3" fmla="*/ 0 h 772886"/>
              <a:gd name="T4" fmla="*/ 0 w 1284514"/>
              <a:gd name="T5" fmla="*/ 735698 h 772886"/>
              <a:gd name="T6" fmla="*/ 3124693 w 1284514"/>
              <a:gd name="T7" fmla="*/ 735698 h 772886"/>
              <a:gd name="T8" fmla="*/ 3124693 w 1284514"/>
              <a:gd name="T9" fmla="*/ 3466 h 772886"/>
              <a:gd name="T10" fmla="*/ 2308037 w 1284514"/>
              <a:gd name="T11" fmla="*/ 301 h 772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4514" h="772886">
                <a:moveTo>
                  <a:pt x="400079" y="0"/>
                </a:moveTo>
                <a:lnTo>
                  <a:pt x="0" y="0"/>
                </a:lnTo>
                <a:lnTo>
                  <a:pt x="0" y="772886"/>
                </a:lnTo>
                <a:lnTo>
                  <a:pt x="1284514" y="772886"/>
                </a:lnTo>
                <a:lnTo>
                  <a:pt x="1284514" y="3642"/>
                </a:lnTo>
                <a:lnTo>
                  <a:pt x="948799" y="317"/>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22" name="任意多边形 12"/>
          <p:cNvSpPr>
            <a:spLocks noChangeArrowheads="1"/>
          </p:cNvSpPr>
          <p:nvPr>
            <p:custDataLst>
              <p:tags r:id="rId9"/>
            </p:custDataLst>
          </p:nvPr>
        </p:nvSpPr>
        <p:spPr bwMode="auto">
          <a:xfrm>
            <a:off x="956310" y="4790440"/>
            <a:ext cx="4260850" cy="1356360"/>
          </a:xfrm>
          <a:custGeom>
            <a:avLst/>
            <a:gdLst>
              <a:gd name="T0" fmla="*/ 973227 w 1284514"/>
              <a:gd name="T1" fmla="*/ 0 h 772886"/>
              <a:gd name="T2" fmla="*/ 0 w 1284514"/>
              <a:gd name="T3" fmla="*/ 0 h 772886"/>
              <a:gd name="T4" fmla="*/ 0 w 1284514"/>
              <a:gd name="T5" fmla="*/ 735698 h 772886"/>
              <a:gd name="T6" fmla="*/ 3124693 w 1284514"/>
              <a:gd name="T7" fmla="*/ 735698 h 772886"/>
              <a:gd name="T8" fmla="*/ 3124693 w 1284514"/>
              <a:gd name="T9" fmla="*/ 3466 h 772886"/>
              <a:gd name="T10" fmla="*/ 2308037 w 1284514"/>
              <a:gd name="T11" fmla="*/ 301 h 772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4514" h="772886">
                <a:moveTo>
                  <a:pt x="400079" y="0"/>
                </a:moveTo>
                <a:lnTo>
                  <a:pt x="0" y="0"/>
                </a:lnTo>
                <a:lnTo>
                  <a:pt x="0" y="772886"/>
                </a:lnTo>
                <a:lnTo>
                  <a:pt x="1284514" y="772886"/>
                </a:lnTo>
                <a:lnTo>
                  <a:pt x="1284514" y="3642"/>
                </a:lnTo>
                <a:lnTo>
                  <a:pt x="948799" y="317"/>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23" name="文本框 14"/>
          <p:cNvSpPr txBox="1">
            <a:spLocks noChangeArrowheads="1"/>
          </p:cNvSpPr>
          <p:nvPr>
            <p:custDataLst>
              <p:tags r:id="rId10"/>
            </p:custDataLst>
          </p:nvPr>
        </p:nvSpPr>
        <p:spPr bwMode="auto">
          <a:xfrm>
            <a:off x="6986270" y="3279775"/>
            <a:ext cx="3560445" cy="6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mn-lt"/>
                <a:ea typeface="+mn-ea"/>
                <a:cs typeface="+mn-ea"/>
                <a:sym typeface="+mn-ea"/>
              </a:rPr>
              <a:t>电脑端使用</a:t>
            </a:r>
            <a:endParaRPr lang="zh-CN" altLang="en-US" sz="2800" dirty="0">
              <a:solidFill>
                <a:schemeClr val="bg1"/>
              </a:solidFill>
              <a:latin typeface="+mn-lt"/>
              <a:ea typeface="+mn-ea"/>
              <a:cs typeface="+mn-ea"/>
              <a:sym typeface="+mn-lt"/>
            </a:endParaRPr>
          </a:p>
        </p:txBody>
      </p:sp>
      <p:sp>
        <p:nvSpPr>
          <p:cNvPr id="24" name="文本框 14"/>
          <p:cNvSpPr txBox="1">
            <a:spLocks noChangeArrowheads="1"/>
          </p:cNvSpPr>
          <p:nvPr>
            <p:custDataLst>
              <p:tags r:id="rId11"/>
            </p:custDataLst>
          </p:nvPr>
        </p:nvSpPr>
        <p:spPr bwMode="auto">
          <a:xfrm>
            <a:off x="1437005" y="5134610"/>
            <a:ext cx="3560445" cy="6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mn-lt"/>
                <a:ea typeface="+mn-ea"/>
                <a:cs typeface="+mn-ea"/>
                <a:sym typeface="+mn-ea"/>
              </a:rPr>
              <a:t>手机端使用</a:t>
            </a:r>
            <a:endParaRPr lang="zh-CN" altLang="en-US" sz="2800" dirty="0">
              <a:solidFill>
                <a:schemeClr val="bg1"/>
              </a:solidFill>
              <a:latin typeface="+mn-lt"/>
              <a:ea typeface="+mn-ea"/>
              <a:cs typeface="+mn-ea"/>
              <a:sym typeface="+mn-lt"/>
            </a:endParaRPr>
          </a:p>
        </p:txBody>
      </p:sp>
      <p:sp>
        <p:nvSpPr>
          <p:cNvPr id="25" name="文本框 14"/>
          <p:cNvSpPr txBox="1">
            <a:spLocks noChangeArrowheads="1"/>
          </p:cNvSpPr>
          <p:nvPr>
            <p:custDataLst>
              <p:tags r:id="rId12"/>
            </p:custDataLst>
          </p:nvPr>
        </p:nvSpPr>
        <p:spPr bwMode="auto">
          <a:xfrm>
            <a:off x="6986270" y="5134610"/>
            <a:ext cx="3560445" cy="6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mn-lt"/>
                <a:ea typeface="+mn-ea"/>
                <a:cs typeface="+mn-ea"/>
                <a:sym typeface="+mn-ea"/>
              </a:rPr>
              <a:t>注意事项</a:t>
            </a:r>
            <a:endParaRPr lang="zh-CN" altLang="en-US" sz="28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comb/>
      </p:transition>
    </mc:Choice>
    <mc:Fallback>
      <p:transition spd="slow" advClick="0" advTm="3000">
        <p:comb/>
      </p:transition>
    </mc:Fallback>
  </mc:AlternateContent>
  <p:timing>
    <p:tnLst>
      <p:par>
        <p:cTn id="1" dur="indefinite" restart="never" nodeType="tmRoot"/>
      </p:par>
    </p:tnLst>
    <p:bldLst>
      <p:bldP spid="29699" grpId="0"/>
      <p:bldP spid="29699" grpId="1"/>
      <p:bldP spid="29708" grpId="0"/>
      <p:bldP spid="3" grpId="0" bldLvl="0" animBg="1"/>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2.4.3票务预定：机票、酒店、火车票。</a:t>
            </a:r>
            <a:endParaRPr lang="zh-CN" altLang="en-US" sz="2200">
              <a:solidFill>
                <a:schemeClr val="tx1"/>
              </a:solidFill>
              <a:latin typeface="华文中宋" panose="02010600040101010101" charset="-122"/>
              <a:ea typeface="华文中宋" panose="02010600040101010101" charset="-122"/>
            </a:endParaRPr>
          </a:p>
        </p:txBody>
      </p:sp>
      <p:pic>
        <p:nvPicPr>
          <p:cNvPr id="4" name="图片 3" descr="授信订票"/>
          <p:cNvPicPr>
            <a:picLocks noChangeAspect="1"/>
          </p:cNvPicPr>
          <p:nvPr/>
        </p:nvPicPr>
        <p:blipFill>
          <a:blip r:embed="rId3"/>
          <a:stretch>
            <a:fillRect/>
          </a:stretch>
        </p:blipFill>
        <p:spPr>
          <a:xfrm>
            <a:off x="814705" y="1564640"/>
            <a:ext cx="10543540" cy="4754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970915"/>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2.4.3.1票务预定：机票。</a:t>
            </a:r>
            <a:endParaRPr lang="zh-CN" altLang="en-US" sz="2200">
              <a:solidFill>
                <a:schemeClr val="tx1"/>
              </a:solidFill>
              <a:latin typeface="华文中宋" panose="02010600040101010101" charset="-122"/>
              <a:ea typeface="华文中宋" panose="02010600040101010101" charset="-122"/>
            </a:endParaRPr>
          </a:p>
        </p:txBody>
      </p:sp>
      <p:pic>
        <p:nvPicPr>
          <p:cNvPr id="5" name="图片 4"/>
          <p:cNvPicPr>
            <a:picLocks noChangeAspect="1"/>
          </p:cNvPicPr>
          <p:nvPr/>
        </p:nvPicPr>
        <p:blipFill>
          <a:blip r:embed="rId3"/>
          <a:stretch>
            <a:fillRect/>
          </a:stretch>
        </p:blipFill>
        <p:spPr>
          <a:xfrm>
            <a:off x="411480" y="1457325"/>
            <a:ext cx="10718165" cy="4981575"/>
          </a:xfrm>
          <a:prstGeom prst="rect">
            <a:avLst/>
          </a:prstGeom>
        </p:spPr>
      </p:pic>
      <p:pic>
        <p:nvPicPr>
          <p:cNvPr id="3" name="图片 2"/>
          <p:cNvPicPr>
            <a:picLocks noChangeAspect="1"/>
          </p:cNvPicPr>
          <p:nvPr/>
        </p:nvPicPr>
        <p:blipFill>
          <a:blip r:embed="rId4"/>
          <a:stretch>
            <a:fillRect/>
          </a:stretch>
        </p:blipFill>
        <p:spPr>
          <a:xfrm>
            <a:off x="411480" y="1457325"/>
            <a:ext cx="11179810" cy="4831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400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2.4.3.1票务预定：机票。</a:t>
            </a:r>
            <a:endParaRPr lang="zh-CN" altLang="en-US" sz="2200">
              <a:solidFill>
                <a:schemeClr val="tx1"/>
              </a:solidFill>
              <a:latin typeface="华文中宋" panose="02010600040101010101" charset="-122"/>
              <a:ea typeface="华文中宋" panose="02010600040101010101" charset="-122"/>
            </a:endParaRPr>
          </a:p>
        </p:txBody>
      </p:sp>
      <p:sp>
        <p:nvSpPr>
          <p:cNvPr id="4" name="文本框 3"/>
          <p:cNvSpPr txBox="1"/>
          <p:nvPr/>
        </p:nvSpPr>
        <p:spPr>
          <a:xfrm>
            <a:off x="1074420" y="1721485"/>
            <a:ext cx="10203815" cy="3269615"/>
          </a:xfrm>
          <a:prstGeom prst="rect">
            <a:avLst/>
          </a:prstGeom>
          <a:noFill/>
        </p:spPr>
        <p:txBody>
          <a:bodyPr wrap="square" rtlCol="0" anchor="t">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【机票】：点击【行旅国际】</a:t>
            </a:r>
            <a:r>
              <a:rPr lang="zh-CN" altLang="en-US" sz="2200">
                <a:latin typeface="华文中宋" panose="02010600040101010101" charset="-122"/>
                <a:ea typeface="华文中宋" panose="02010600040101010101" charset="-122"/>
                <a:cs typeface="华文中宋" panose="02010600040101010101" charset="-122"/>
                <a:sym typeface="+mn-ea"/>
              </a:rPr>
              <a:t>首页</a:t>
            </a:r>
            <a:r>
              <a:rPr lang="zh-CN" altLang="en-US" sz="2200">
                <a:latin typeface="华文中宋" panose="02010600040101010101" charset="-122"/>
                <a:ea typeface="华文中宋" panose="02010600040101010101" charset="-122"/>
                <a:cs typeface="华文中宋" panose="02010600040101010101" charset="-122"/>
                <a:sym typeface="+mn-ea"/>
              </a:rPr>
              <a:t>选择【机票】按钮预订机票。支持单程与往返购票模式，确认出发城市、到达城市以及出发时间后确认进入购票页面。</a:t>
            </a: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选择需要出行的机票航班后，乘客信息根据申请单自动带入。提交订单，待系统占座成功后，确认支付订单即可。（确认成功后，对应的项目号会自动冻结相应的金额）</a:t>
            </a:r>
            <a:endParaRPr lang="en-US" altLang="zh-CN" sz="24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970915"/>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2.4.3.2票务预定：火车票。</a:t>
            </a:r>
            <a:endParaRPr lang="zh-CN" altLang="en-US" sz="2200">
              <a:solidFill>
                <a:schemeClr val="tx1"/>
              </a:solidFill>
              <a:latin typeface="华文中宋" panose="02010600040101010101" charset="-122"/>
              <a:ea typeface="华文中宋" panose="02010600040101010101" charset="-122"/>
            </a:endParaRPr>
          </a:p>
        </p:txBody>
      </p:sp>
      <p:pic>
        <p:nvPicPr>
          <p:cNvPr id="3" name="图片 2"/>
          <p:cNvPicPr>
            <a:picLocks noChangeAspect="1"/>
          </p:cNvPicPr>
          <p:nvPr/>
        </p:nvPicPr>
        <p:blipFill>
          <a:blip r:embed="rId3"/>
          <a:stretch>
            <a:fillRect/>
          </a:stretch>
        </p:blipFill>
        <p:spPr>
          <a:xfrm>
            <a:off x="462280" y="1332230"/>
            <a:ext cx="11072495" cy="5206365"/>
          </a:xfrm>
          <a:prstGeom prst="rect">
            <a:avLst/>
          </a:prstGeom>
        </p:spPr>
      </p:pic>
      <p:pic>
        <p:nvPicPr>
          <p:cNvPr id="5" name="图片 4"/>
          <p:cNvPicPr>
            <a:picLocks noChangeAspect="1"/>
          </p:cNvPicPr>
          <p:nvPr/>
        </p:nvPicPr>
        <p:blipFill>
          <a:blip r:embed="rId4"/>
          <a:stretch>
            <a:fillRect/>
          </a:stretch>
        </p:blipFill>
        <p:spPr>
          <a:xfrm>
            <a:off x="1214755" y="1332230"/>
            <a:ext cx="10499090" cy="5207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970915"/>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2.4.3.</a:t>
            </a:r>
            <a:r>
              <a:rPr lang="en-US" altLang="zh-CN" sz="2200" dirty="0">
                <a:latin typeface="华文中宋" panose="02010600040101010101" charset="-122"/>
                <a:ea typeface="华文中宋" panose="02010600040101010101" charset="-122"/>
                <a:cs typeface="+mn-ea"/>
                <a:sym typeface="+mn-ea"/>
              </a:rPr>
              <a:t>2</a:t>
            </a:r>
            <a:r>
              <a:rPr lang="zh-CN" altLang="en-US" sz="2200" dirty="0">
                <a:latin typeface="华文中宋" panose="02010600040101010101" charset="-122"/>
                <a:ea typeface="华文中宋" panose="02010600040101010101" charset="-122"/>
                <a:cs typeface="+mn-ea"/>
                <a:sym typeface="+mn-ea"/>
              </a:rPr>
              <a:t>票务预定：火车票。</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按照铁路网要求，首次购票前必须绑定个人12306账户，绑定成功后即可进行预定。</a:t>
            </a:r>
            <a:endParaRPr lang="zh-CN" altLang="en-US" sz="2200">
              <a:solidFill>
                <a:schemeClr val="tx1"/>
              </a:solidFill>
              <a:latin typeface="华文中宋" panose="02010600040101010101" charset="-122"/>
              <a:ea typeface="华文中宋" panose="02010600040101010101" charset="-122"/>
            </a:endParaRPr>
          </a:p>
        </p:txBody>
      </p:sp>
      <p:pic>
        <p:nvPicPr>
          <p:cNvPr id="6" name="图片 5"/>
          <p:cNvPicPr>
            <a:picLocks noChangeAspect="1"/>
          </p:cNvPicPr>
          <p:nvPr/>
        </p:nvPicPr>
        <p:blipFill>
          <a:blip r:embed="rId3"/>
          <a:stretch>
            <a:fillRect/>
          </a:stretch>
        </p:blipFill>
        <p:spPr>
          <a:xfrm>
            <a:off x="1204595" y="2118360"/>
            <a:ext cx="10454005" cy="4450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2.4.3.2票务预定：火车票。</a:t>
            </a:r>
            <a:endParaRPr lang="zh-CN" altLang="en-US" sz="2200">
              <a:solidFill>
                <a:schemeClr val="tx1"/>
              </a:solidFill>
              <a:latin typeface="华文中宋" panose="02010600040101010101" charset="-122"/>
              <a:ea typeface="华文中宋" panose="02010600040101010101" charset="-122"/>
            </a:endParaRPr>
          </a:p>
        </p:txBody>
      </p:sp>
      <p:sp>
        <p:nvSpPr>
          <p:cNvPr id="4" name="文本框 3"/>
          <p:cNvSpPr txBox="1"/>
          <p:nvPr/>
        </p:nvSpPr>
        <p:spPr>
          <a:xfrm>
            <a:off x="1074420" y="1721485"/>
            <a:ext cx="10203815" cy="3269615"/>
          </a:xfrm>
          <a:prstGeom prst="rect">
            <a:avLst/>
          </a:prstGeom>
          <a:noFill/>
        </p:spPr>
        <p:txBody>
          <a:bodyPr wrap="square" rtlCol="0" anchor="t">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a:t>
            </a:r>
            <a:r>
              <a:rPr lang="zh-CN" altLang="en-US" sz="2200">
                <a:latin typeface="华文中宋" panose="02010600040101010101" charset="-122"/>
                <a:ea typeface="华文中宋" panose="02010600040101010101" charset="-122"/>
                <a:cs typeface="华文中宋" panose="02010600040101010101" charset="-122"/>
                <a:sym typeface="+mn-ea"/>
              </a:rPr>
              <a:t>火车】：点击【行旅国际】首页选择【火车票】按钮，预订火车票。确认出发城市、到达城市以及出发日期后，点击查询车次，进入火车票预订界面。</a:t>
            </a: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选择需要出行的火车班次后，乘客信息及对应的差旅标准会根据申请单自动带入。系统支持在线选座。</a:t>
            </a:r>
            <a:endParaRPr lang="zh-CN" altLang="en-US" sz="2200">
              <a:latin typeface="华文中宋" panose="02010600040101010101" charset="-122"/>
              <a:ea typeface="华文中宋" panose="02010600040101010101" charset="-122"/>
              <a:cs typeface="华文中宋" panose="02010600040101010101"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提交订单后，待系统占座成功，确认支付订单即可。（确认成功后，对应的项目号会自动冻结相应的金额）</a:t>
            </a: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1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en-US" altLang="zh-CN" sz="24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970915"/>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2.4.3.3票务预定：酒店。</a:t>
            </a:r>
            <a:endParaRPr lang="zh-CN" altLang="en-US" sz="2200">
              <a:solidFill>
                <a:schemeClr val="tx1"/>
              </a:solidFill>
              <a:latin typeface="华文中宋" panose="02010600040101010101" charset="-122"/>
              <a:ea typeface="华文中宋" panose="02010600040101010101" charset="-122"/>
            </a:endParaRPr>
          </a:p>
        </p:txBody>
      </p:sp>
      <p:pic>
        <p:nvPicPr>
          <p:cNvPr id="3" name="图片 2"/>
          <p:cNvPicPr>
            <a:picLocks noChangeAspect="1"/>
          </p:cNvPicPr>
          <p:nvPr/>
        </p:nvPicPr>
        <p:blipFill>
          <a:blip r:embed="rId3"/>
          <a:stretch>
            <a:fillRect/>
          </a:stretch>
        </p:blipFill>
        <p:spPr>
          <a:xfrm>
            <a:off x="727075" y="1528445"/>
            <a:ext cx="10726420" cy="4953000"/>
          </a:xfrm>
          <a:prstGeom prst="rect">
            <a:avLst/>
          </a:prstGeom>
        </p:spPr>
      </p:pic>
      <p:pic>
        <p:nvPicPr>
          <p:cNvPr id="5" name="图片 4"/>
          <p:cNvPicPr>
            <a:picLocks noChangeAspect="1"/>
          </p:cNvPicPr>
          <p:nvPr/>
        </p:nvPicPr>
        <p:blipFill>
          <a:blip r:embed="rId4"/>
          <a:stretch>
            <a:fillRect/>
          </a:stretch>
        </p:blipFill>
        <p:spPr>
          <a:xfrm>
            <a:off x="727075" y="1555750"/>
            <a:ext cx="10725785" cy="5007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1474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2.4.3.3票务预定：酒店。</a:t>
            </a:r>
            <a:endParaRPr lang="zh-CN" altLang="en-US" sz="2200">
              <a:solidFill>
                <a:schemeClr val="tx1"/>
              </a:solidFill>
              <a:latin typeface="华文中宋" panose="02010600040101010101" charset="-122"/>
              <a:ea typeface="华文中宋" panose="02010600040101010101" charset="-122"/>
            </a:endParaRPr>
          </a:p>
        </p:txBody>
      </p:sp>
      <p:sp>
        <p:nvSpPr>
          <p:cNvPr id="4" name="文本框 3"/>
          <p:cNvSpPr txBox="1"/>
          <p:nvPr/>
        </p:nvSpPr>
        <p:spPr>
          <a:xfrm>
            <a:off x="877570" y="1793875"/>
            <a:ext cx="10795000" cy="3486785"/>
          </a:xfrm>
          <a:prstGeom prst="rect">
            <a:avLst/>
          </a:prstGeom>
          <a:noFill/>
        </p:spPr>
        <p:txBody>
          <a:bodyPr wrap="square" rtlCol="0" anchor="t">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a:t>
            </a:r>
            <a:r>
              <a:rPr lang="zh-CN" altLang="en-US" sz="22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酒店】：点击【行旅国际】</a:t>
            </a:r>
            <a:r>
              <a:rPr lang="zh-CN" altLang="en-US" sz="22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首页</a:t>
            </a:r>
            <a:r>
              <a:rPr lang="zh-CN" altLang="en-US" sz="22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选择【酒店】按钮，预订酒店。确认入住城市、入住日期以及离店日期后点击查询酒店可确认搜索（支持填入关键词搜索）。</a:t>
            </a:r>
            <a:endParaRPr kumimoji="0" lang="zh-CN" altLang="en-US" sz="2200" b="0" i="0" u="none" strike="noStrike" kern="1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sz="22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选择需要入住的酒店</a:t>
            </a:r>
            <a:r>
              <a:rPr lang="zh-CN" sz="22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a:t>
            </a:r>
            <a:r>
              <a:rPr sz="22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平台会展示酒店地址、地图信息以及出差人的差标情况。</a:t>
            </a:r>
            <a:endParaRPr kumimoji="0" sz="2200" b="0" i="0" u="none" strike="noStrike" kern="1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200" b="0" i="0" u="none" strike="noStrike" kern="1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注：选择酒店时应注意酒店预订的取消规则，同一家酒店的不同房型取消规则不一致，请认真查阅后再确认订单。</a:t>
            </a:r>
            <a:endParaRPr lang="zh-CN" altLang="en-US" sz="2200">
              <a:latin typeface="华文中宋" panose="02010600040101010101" charset="-122"/>
              <a:ea typeface="华文中宋" panose="02010600040101010101" charset="-122"/>
              <a:cs typeface="华文中宋" panose="02010600040101010101"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a:latin typeface="华文中宋" panose="02010600040101010101" charset="-122"/>
                <a:ea typeface="华文中宋" panose="02010600040101010101" charset="-122"/>
                <a:cs typeface="华文中宋" panose="02010600040101010101" charset="-122"/>
                <a:sym typeface="+mn-ea"/>
              </a:rPr>
              <a:t>提交订单后，待系统预定成功，确认支付订单即可。（确认成功后，对应的项目号会自动冻结相应的金额）</a:t>
            </a: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1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en-US" altLang="zh-CN" sz="24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2.5</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延长行程</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4" name="文本框 3"/>
          <p:cNvSpPr txBox="1"/>
          <p:nvPr/>
        </p:nvSpPr>
        <p:spPr>
          <a:xfrm>
            <a:off x="996950" y="1337310"/>
            <a:ext cx="9882505" cy="3671570"/>
          </a:xfrm>
          <a:prstGeom prst="rect">
            <a:avLst/>
          </a:prstGeom>
          <a:noFill/>
        </p:spPr>
        <p:txBody>
          <a:bodyPr wrap="square" rtlCol="0" anchor="t">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确因工作需要延长差旅时间的，请在行程结束前按出行时间修改流程办理审批手续。</a:t>
            </a:r>
            <a:endParaRPr kumimoji="0" sz="2400" b="0" i="0" u="none" strike="noStrike" kern="0"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0"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延长</a:t>
            </a:r>
            <a:r>
              <a:rPr lang="zh-CN" sz="2400" kern="0">
                <a:latin typeface="华文中宋" panose="02010600040101010101" charset="-122"/>
                <a:ea typeface="华文中宋" panose="02010600040101010101" charset="-122"/>
                <a:cs typeface="华文中宋" panose="02010600040101010101" charset="-122"/>
                <a:sym typeface="+mn-ea"/>
              </a:rPr>
              <a:t>行程</a:t>
            </a:r>
            <a:r>
              <a:rPr sz="2400" kern="0">
                <a:latin typeface="华文中宋" panose="02010600040101010101" charset="-122"/>
                <a:ea typeface="华文中宋" panose="02010600040101010101" charset="-122"/>
                <a:cs typeface="华文中宋" panose="02010600040101010101" charset="-122"/>
                <a:sym typeface="+mn-ea"/>
              </a:rPr>
              <a:t>方法：</a:t>
            </a:r>
            <a:endParaRPr sz="2400" kern="0">
              <a:latin typeface="华文中宋" panose="02010600040101010101" charset="-122"/>
              <a:ea typeface="华文中宋" panose="02010600040101010101" charset="-122"/>
              <a:cs typeface="华文中宋" panose="02010600040101010101"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点击“差旅管理”—“进行中行程”—选中待修改申请号—点击“修改”—修改行程申请单的结束时间—确定。</a:t>
            </a:r>
            <a:endParaRPr sz="2400" kern="0">
              <a:latin typeface="华文中宋" panose="02010600040101010101" charset="-122"/>
              <a:ea typeface="华文中宋" panose="02010600040101010101" charset="-122"/>
              <a:cs typeface="华文中宋" panose="02010600040101010101"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0"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等待项目负责人再审批通过后，才可进行交通票的改签操作。</a:t>
            </a: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1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en-US" altLang="zh-CN" sz="24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2.5</a:t>
            </a:r>
            <a:r>
              <a:rPr lang="zh-CN" sz="2600" b="1" dirty="0">
                <a:solidFill>
                  <a:srgbClr val="007457"/>
                </a:solidFill>
                <a:latin typeface="华文中宋" panose="02010600040101010101" charset="-122"/>
                <a:ea typeface="华文中宋" panose="02010600040101010101" charset="-122"/>
                <a:cs typeface="华文中宋" panose="02010600040101010101" charset="-122"/>
                <a:sym typeface="+mn-lt"/>
              </a:rPr>
              <a:t>延长行程</a:t>
            </a:r>
            <a:endParaRPr lang="zh-CN"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pic>
        <p:nvPicPr>
          <p:cNvPr id="4" name="图片 3"/>
          <p:cNvPicPr>
            <a:picLocks noChangeAspect="1"/>
          </p:cNvPicPr>
          <p:nvPr/>
        </p:nvPicPr>
        <p:blipFill>
          <a:blip r:embed="rId3"/>
          <a:stretch>
            <a:fillRect/>
          </a:stretch>
        </p:blipFill>
        <p:spPr>
          <a:xfrm>
            <a:off x="727710" y="1124585"/>
            <a:ext cx="10901680" cy="4608195"/>
          </a:xfrm>
          <a:prstGeom prst="rect">
            <a:avLst/>
          </a:prstGeom>
        </p:spPr>
      </p:pic>
      <p:pic>
        <p:nvPicPr>
          <p:cNvPr id="6" name="图片 5"/>
          <p:cNvPicPr>
            <a:picLocks noChangeAspect="1"/>
          </p:cNvPicPr>
          <p:nvPr/>
        </p:nvPicPr>
        <p:blipFill>
          <a:blip r:embed="rId4"/>
          <a:stretch>
            <a:fillRect/>
          </a:stretch>
        </p:blipFill>
        <p:spPr>
          <a:xfrm>
            <a:off x="1520190" y="1309370"/>
            <a:ext cx="9896475" cy="4787265"/>
          </a:xfrm>
          <a:prstGeom prst="rect">
            <a:avLst/>
          </a:prstGeom>
        </p:spPr>
      </p:pic>
      <p:pic>
        <p:nvPicPr>
          <p:cNvPr id="8" name="图片 7"/>
          <p:cNvPicPr>
            <a:picLocks noChangeAspect="1"/>
          </p:cNvPicPr>
          <p:nvPr/>
        </p:nvPicPr>
        <p:blipFill>
          <a:blip r:embed="rId5"/>
          <a:stretch>
            <a:fillRect/>
          </a:stretch>
        </p:blipFill>
        <p:spPr>
          <a:xfrm>
            <a:off x="1781175" y="2301875"/>
            <a:ext cx="9635490" cy="3512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100000">
              <a:srgbClr val="F2F2F2"/>
            </a:gs>
          </a:gsLst>
          <a:lin ang="5400000" scaled="0"/>
        </a:gradFill>
        <a:effectLst/>
      </p:bgPr>
    </p:bg>
    <p:spTree>
      <p:nvGrpSpPr>
        <p:cNvPr id="1" name=""/>
        <p:cNvGrpSpPr/>
        <p:nvPr/>
      </p:nvGrpSpPr>
      <p:grpSpPr>
        <a:xfrm>
          <a:off x="0" y="0"/>
          <a:ext cx="0" cy="0"/>
          <a:chOff x="0" y="0"/>
          <a:chExt cx="0" cy="0"/>
        </a:xfrm>
      </p:grpSpPr>
      <p:pic>
        <p:nvPicPr>
          <p:cNvPr id="2050" name="Picture 2" descr="D:\PS素材\大学生融媒体中心\20191024PPPT\处理图片\图片3.jpg图片3"/>
          <p:cNvPicPr>
            <a:picLocks noChangeAspect="1" noChangeArrowheads="1"/>
          </p:cNvPicPr>
          <p:nvPr/>
        </p:nvPicPr>
        <p:blipFill rotWithShape="1">
          <a:blip r:embed="rId1"/>
          <a:srcRect/>
          <a:stretch>
            <a:fillRect/>
          </a:stretch>
        </p:blipFill>
        <p:spPr bwMode="auto">
          <a:xfrm>
            <a:off x="1270" y="9525"/>
            <a:ext cx="12188825" cy="685863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7"/>
          <p:cNvSpPr txBox="1"/>
          <p:nvPr/>
        </p:nvSpPr>
        <p:spPr>
          <a:xfrm>
            <a:off x="697230" y="1221105"/>
            <a:ext cx="7459980" cy="689610"/>
          </a:xfrm>
          <a:prstGeom prst="rect">
            <a:avLst/>
          </a:prstGeom>
          <a:noFill/>
        </p:spPr>
        <p:txBody>
          <a:bodyPr wrap="square" lIns="121917" tIns="60958" rIns="121917" bIns="60958" rtlCol="0">
            <a:spAutoFit/>
          </a:bodyPr>
          <a:lstStyle/>
          <a:p>
            <a:pPr algn="ctr"/>
            <a:r>
              <a:rPr lang="zh-CN" altLang="en-US" sz="3700" b="1" dirty="0">
                <a:solidFill>
                  <a:srgbClr val="007457"/>
                </a:solidFill>
                <a:latin typeface="+mn-lt"/>
                <a:ea typeface="+mn-ea"/>
                <a:cs typeface="+mn-ea"/>
                <a:sym typeface="+mn-lt"/>
              </a:rPr>
              <a:t>差旅平台意义</a:t>
            </a:r>
            <a:endParaRPr lang="zh-CN" altLang="en-US" sz="3700" b="1" dirty="0">
              <a:solidFill>
                <a:srgbClr val="007457"/>
              </a:solidFill>
              <a:latin typeface="+mn-lt"/>
              <a:ea typeface="+mn-ea"/>
              <a:cs typeface="+mn-ea"/>
              <a:sym typeface="+mn-lt"/>
            </a:endParaRPr>
          </a:p>
        </p:txBody>
      </p:sp>
      <p:cxnSp>
        <p:nvCxnSpPr>
          <p:cNvPr id="4" name="直接连接符 3"/>
          <p:cNvCxnSpPr/>
          <p:nvPr/>
        </p:nvCxnSpPr>
        <p:spPr>
          <a:xfrm>
            <a:off x="1530985" y="2700020"/>
            <a:ext cx="57924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9285301" y="946501"/>
            <a:ext cx="1752840" cy="1753275"/>
            <a:chOff x="2805921" y="2869633"/>
            <a:chExt cx="1036261" cy="1036518"/>
          </a:xfrm>
        </p:grpSpPr>
        <p:sp>
          <p:nvSpPr>
            <p:cNvPr id="82" name="Oval 53"/>
            <p:cNvSpPr>
              <a:spLocks noChangeArrowheads="1"/>
            </p:cNvSpPr>
            <p:nvPr/>
          </p:nvSpPr>
          <p:spPr bwMode="auto">
            <a:xfrm>
              <a:off x="2805921" y="2869633"/>
              <a:ext cx="1036261" cy="1036518"/>
            </a:xfrm>
            <a:prstGeom prst="ellipse">
              <a:avLst/>
            </a:prstGeom>
            <a:solidFill>
              <a:srgbClr val="007457"/>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5900">
                <a:cs typeface="+mn-ea"/>
                <a:sym typeface="+mn-lt"/>
              </a:endParaRPr>
            </a:p>
          </p:txBody>
        </p:sp>
        <p:sp>
          <p:nvSpPr>
            <p:cNvPr id="86" name="Text Box 58"/>
            <p:cNvSpPr txBox="1">
              <a:spLocks noChangeArrowheads="1"/>
            </p:cNvSpPr>
            <p:nvPr/>
          </p:nvSpPr>
          <p:spPr bwMode="auto">
            <a:xfrm>
              <a:off x="2933053" y="3087890"/>
              <a:ext cx="782803" cy="62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400" b="1" dirty="0">
                  <a:solidFill>
                    <a:schemeClr val="bg1"/>
                  </a:solidFill>
                  <a:latin typeface="+mn-lt"/>
                  <a:ea typeface="+mn-ea"/>
                  <a:cs typeface="+mn-ea"/>
                  <a:sym typeface="+mn-lt"/>
                </a:rPr>
                <a:t>1</a:t>
              </a:r>
              <a:endParaRPr lang="zh-CN" altLang="en-US" sz="6400" b="1"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pull/>
      </p:transition>
    </mc:Choice>
    <mc:Fallback>
      <p:transition spd="slow" advClick="0" advTm="3000">
        <p:pull/>
      </p:transition>
    </mc:Fallback>
  </mc:AlternateContent>
  <p:timing>
    <p:tnLst>
      <p:par>
        <p:cTn id="1" dur="indefinite" restart="never" nodeType="tmRoot"/>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2.6</a:t>
            </a:r>
            <a:r>
              <a:rPr lang="zh-CN" altLang="en-US" sz="2600" kern="1200" dirty="0">
                <a:solidFill>
                  <a:srgbClr val="007457"/>
                </a:solidFill>
                <a:latin typeface="+mn-lt"/>
                <a:ea typeface="+mn-ea"/>
                <a:cs typeface="+mn-ea"/>
                <a:sym typeface="+mn-ea"/>
              </a:rPr>
              <a:t>完成行程</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290955" y="905510"/>
            <a:ext cx="7773035" cy="553085"/>
          </a:xfrm>
          <a:prstGeom prst="rect">
            <a:avLst/>
          </a:prstGeom>
          <a:noFill/>
        </p:spPr>
        <p:txBody>
          <a:bodyPr wrap="square" rtlCol="0">
            <a:spAutoFit/>
          </a:bodyPr>
          <a:p>
            <a:pPr marL="0" indent="0" algn="just" latinLnBrk="0">
              <a:lnSpc>
                <a:spcPts val="3600"/>
              </a:lnSpc>
            </a:pPr>
            <a:r>
              <a:rPr lang="en-US" altLang="zh-CN" sz="2600">
                <a:solidFill>
                  <a:schemeClr val="tx1"/>
                </a:solidFill>
                <a:latin typeface="华文中宋" panose="02010600040101010101" charset="-122"/>
                <a:ea typeface="华文中宋" panose="02010600040101010101" charset="-122"/>
              </a:rPr>
              <a:t>   </a:t>
            </a:r>
            <a:r>
              <a:rPr lang="zh-CN" altLang="en-US" sz="2200" dirty="0">
                <a:latin typeface="华文中宋" panose="02010600040101010101" charset="-122"/>
                <a:ea typeface="华文中宋" panose="02010600040101010101" charset="-122"/>
                <a:cs typeface="+mn-ea"/>
                <a:sym typeface="+mn-ea"/>
              </a:rPr>
              <a:t>点击差旅管理-进行中行程-选中申请号—完成行程</a:t>
            </a:r>
            <a:r>
              <a:rPr lang="zh-CN" altLang="en-US" sz="2200" kern="10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sym typeface="+mn-ea"/>
              </a:rPr>
              <a:t>。</a:t>
            </a:r>
            <a:endParaRPr lang="zh-CN" altLang="en-US" sz="2200">
              <a:solidFill>
                <a:schemeClr val="tx1"/>
              </a:solidFill>
              <a:latin typeface="华文中宋" panose="02010600040101010101" charset="-122"/>
              <a:ea typeface="华文中宋" panose="02010600040101010101" charset="-122"/>
            </a:endParaRPr>
          </a:p>
        </p:txBody>
      </p:sp>
      <p:pic>
        <p:nvPicPr>
          <p:cNvPr id="4" name="图片 3" descr="进行中的行程"/>
          <p:cNvPicPr>
            <a:picLocks noChangeAspect="1"/>
          </p:cNvPicPr>
          <p:nvPr/>
        </p:nvPicPr>
        <p:blipFill>
          <a:blip r:embed="rId3"/>
          <a:stretch>
            <a:fillRect/>
          </a:stretch>
        </p:blipFill>
        <p:spPr>
          <a:xfrm>
            <a:off x="880110" y="1550670"/>
            <a:ext cx="10431145" cy="4331970"/>
          </a:xfrm>
          <a:prstGeom prst="rect">
            <a:avLst/>
          </a:prstGeom>
        </p:spPr>
      </p:pic>
      <p:pic>
        <p:nvPicPr>
          <p:cNvPr id="5" name="图片 4"/>
          <p:cNvPicPr>
            <a:picLocks noChangeAspect="1"/>
          </p:cNvPicPr>
          <p:nvPr/>
        </p:nvPicPr>
        <p:blipFill>
          <a:blip r:embed="rId4"/>
          <a:stretch>
            <a:fillRect/>
          </a:stretch>
        </p:blipFill>
        <p:spPr>
          <a:xfrm>
            <a:off x="1167765" y="1458595"/>
            <a:ext cx="10293985" cy="4752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2.7</a:t>
            </a:r>
            <a:r>
              <a:rPr lang="zh-CN" altLang="en-US" sz="2600" kern="1200" dirty="0">
                <a:solidFill>
                  <a:srgbClr val="007457"/>
                </a:solidFill>
                <a:latin typeface="+mn-lt"/>
                <a:ea typeface="+mn-ea"/>
                <a:cs typeface="+mn-ea"/>
                <a:sym typeface="+mn-ea"/>
              </a:rPr>
              <a:t>补助报销</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995045"/>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2.7.1出差行程完成且财务进行平台对账后，可在“财务网上综合服务平台-网上报账系统-商旅平台报销”模块检索到该行程。</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4" name="图片 3"/>
          <p:cNvPicPr>
            <a:picLocks noChangeAspect="1"/>
          </p:cNvPicPr>
          <p:nvPr/>
        </p:nvPicPr>
        <p:blipFill>
          <a:blip r:embed="rId3"/>
          <a:stretch>
            <a:fillRect/>
          </a:stretch>
        </p:blipFill>
        <p:spPr>
          <a:xfrm>
            <a:off x="765810" y="1811655"/>
            <a:ext cx="10323195" cy="4249420"/>
          </a:xfrm>
          <a:prstGeom prst="rect">
            <a:avLst/>
          </a:prstGeom>
        </p:spPr>
      </p:pic>
      <p:pic>
        <p:nvPicPr>
          <p:cNvPr id="5" name="图片 4"/>
          <p:cNvPicPr>
            <a:picLocks noChangeAspect="1"/>
          </p:cNvPicPr>
          <p:nvPr/>
        </p:nvPicPr>
        <p:blipFill>
          <a:blip r:embed="rId4"/>
          <a:stretch>
            <a:fillRect/>
          </a:stretch>
        </p:blipFill>
        <p:spPr>
          <a:xfrm>
            <a:off x="1229360" y="1812290"/>
            <a:ext cx="10512425" cy="4754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2.7</a:t>
            </a:r>
            <a:r>
              <a:rPr lang="zh-CN" altLang="en-US" sz="2600" kern="1200" dirty="0">
                <a:solidFill>
                  <a:srgbClr val="007457"/>
                </a:solidFill>
                <a:latin typeface="+mn-lt"/>
                <a:ea typeface="+mn-ea"/>
                <a:cs typeface="+mn-ea"/>
                <a:sym typeface="+mn-ea"/>
              </a:rPr>
              <a:t>补助报销</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777875"/>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2.7.2可填写未在差旅服务平台上预定的其他报销内容（如线下支付的会议费等），并确认补助金额及支付信息，之后提交报销单即可。</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3" name="图片 2"/>
          <p:cNvPicPr>
            <a:picLocks noChangeAspect="1"/>
          </p:cNvPicPr>
          <p:nvPr/>
        </p:nvPicPr>
        <p:blipFill>
          <a:blip r:embed="rId3"/>
          <a:stretch>
            <a:fillRect/>
          </a:stretch>
        </p:blipFill>
        <p:spPr>
          <a:xfrm>
            <a:off x="788670" y="1550670"/>
            <a:ext cx="10900410" cy="4913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2.7</a:t>
            </a:r>
            <a:r>
              <a:rPr lang="zh-CN" altLang="en-US" sz="2600" kern="1200" dirty="0">
                <a:solidFill>
                  <a:srgbClr val="007457"/>
                </a:solidFill>
                <a:latin typeface="+mn-lt"/>
                <a:ea typeface="+mn-ea"/>
                <a:cs typeface="+mn-ea"/>
                <a:sym typeface="+mn-ea"/>
              </a:rPr>
              <a:t>补助报销</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777875"/>
            <a:ext cx="10221595" cy="90678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2.7.</a:t>
            </a:r>
            <a:r>
              <a:rPr lang="en-US" altLang="zh-CN" sz="2200" dirty="0">
                <a:latin typeface="华文中宋" panose="02010600040101010101" charset="-122"/>
                <a:ea typeface="华文中宋" panose="02010600040101010101" charset="-122"/>
                <a:cs typeface="+mn-ea"/>
                <a:sym typeface="+mn-ea"/>
              </a:rPr>
              <a:t>3</a:t>
            </a:r>
            <a:r>
              <a:rPr lang="zh-CN" altLang="en-US" sz="2200" dirty="0">
                <a:latin typeface="华文中宋" panose="02010600040101010101" charset="-122"/>
                <a:ea typeface="华文中宋" panose="02010600040101010101" charset="-122"/>
                <a:cs typeface="+mn-ea"/>
                <a:sym typeface="+mn-ea"/>
              </a:rPr>
              <a:t>自平台导出《青岛农业大学出差审批单》，随报销单及线下支付的费用单据一起进行报销即。</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4" name="图片 3"/>
          <p:cNvPicPr>
            <a:picLocks noChangeAspect="1"/>
          </p:cNvPicPr>
          <p:nvPr/>
        </p:nvPicPr>
        <p:blipFill>
          <a:blip r:embed="rId3"/>
          <a:stretch>
            <a:fillRect/>
          </a:stretch>
        </p:blipFill>
        <p:spPr>
          <a:xfrm>
            <a:off x="624840" y="1525270"/>
            <a:ext cx="10942320" cy="4051935"/>
          </a:xfrm>
          <a:prstGeom prst="rect">
            <a:avLst/>
          </a:prstGeom>
        </p:spPr>
      </p:pic>
      <p:pic>
        <p:nvPicPr>
          <p:cNvPr id="5" name="图片 4"/>
          <p:cNvPicPr>
            <a:picLocks noChangeAspect="1"/>
          </p:cNvPicPr>
          <p:nvPr/>
        </p:nvPicPr>
        <p:blipFill>
          <a:blip r:embed="rId4"/>
          <a:stretch>
            <a:fillRect/>
          </a:stretch>
        </p:blipFill>
        <p:spPr>
          <a:xfrm>
            <a:off x="746760" y="1525270"/>
            <a:ext cx="10820400" cy="4959985"/>
          </a:xfrm>
          <a:prstGeom prst="rect">
            <a:avLst/>
          </a:prstGeom>
        </p:spPr>
      </p:pic>
      <p:pic>
        <p:nvPicPr>
          <p:cNvPr id="6" name="图片 5"/>
          <p:cNvPicPr>
            <a:picLocks noChangeAspect="1"/>
          </p:cNvPicPr>
          <p:nvPr/>
        </p:nvPicPr>
        <p:blipFill>
          <a:blip r:embed="rId5"/>
          <a:stretch>
            <a:fillRect/>
          </a:stretch>
        </p:blipFill>
        <p:spPr>
          <a:xfrm>
            <a:off x="4072255" y="1280160"/>
            <a:ext cx="4678045" cy="5198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S素材\大学生融媒体中心\20191024PPPT\处理图片\图片3.jpg图片3"/>
          <p:cNvPicPr>
            <a:picLocks noChangeAspect="1" noChangeArrowheads="1"/>
          </p:cNvPicPr>
          <p:nvPr/>
        </p:nvPicPr>
        <p:blipFill rotWithShape="1">
          <a:blip r:embed="rId1"/>
          <a:srcRect/>
          <a:stretch>
            <a:fillRect/>
          </a:stretch>
        </p:blipFill>
        <p:spPr bwMode="auto">
          <a:xfrm>
            <a:off x="1270" y="9525"/>
            <a:ext cx="12188825" cy="6858635"/>
          </a:xfrm>
          <a:prstGeom prst="rect">
            <a:avLst/>
          </a:prstGeom>
          <a:noFill/>
          <a:extLst>
            <a:ext uri="{909E8E84-426E-40DD-AFC4-6F175D3DCCD1}">
              <a14:hiddenFill xmlns:a14="http://schemas.microsoft.com/office/drawing/2010/main">
                <a:solidFill>
                  <a:srgbClr val="FFFFFF"/>
                </a:solidFill>
              </a14:hiddenFill>
            </a:ext>
          </a:extLst>
        </p:spPr>
      </p:pic>
      <p:sp>
        <p:nvSpPr>
          <p:cNvPr id="88" name="文本框 17"/>
          <p:cNvSpPr txBox="1"/>
          <p:nvPr/>
        </p:nvSpPr>
        <p:spPr>
          <a:xfrm>
            <a:off x="257175" y="1229360"/>
            <a:ext cx="8634730" cy="1259205"/>
          </a:xfrm>
          <a:prstGeom prst="rect">
            <a:avLst/>
          </a:prstGeom>
          <a:noFill/>
        </p:spPr>
        <p:txBody>
          <a:bodyPr wrap="square" lIns="121917" tIns="60958" rIns="121917" bIns="60958" rtlCol="0">
            <a:spAutoFit/>
          </a:bodyPr>
          <a:lstStyle/>
          <a:p>
            <a:pPr algn="ctr"/>
            <a:r>
              <a:rPr lang="zh-CN" altLang="en-US" sz="3700" b="1" dirty="0">
                <a:solidFill>
                  <a:srgbClr val="007457"/>
                </a:solidFill>
                <a:latin typeface="+mn-lt"/>
                <a:ea typeface="+mn-ea"/>
                <a:cs typeface="+mn-ea"/>
                <a:sym typeface="+mn-lt"/>
              </a:rPr>
              <a:t>手机端说明</a:t>
            </a:r>
            <a:endParaRPr lang="zh-CN" altLang="en-US" sz="3700" b="1" dirty="0">
              <a:solidFill>
                <a:srgbClr val="007457"/>
              </a:solidFill>
              <a:latin typeface="+mn-lt"/>
              <a:ea typeface="+mn-ea"/>
              <a:cs typeface="+mn-ea"/>
              <a:sym typeface="+mn-lt"/>
            </a:endParaRPr>
          </a:p>
          <a:p>
            <a:pPr algn="ctr"/>
            <a:endParaRPr lang="zh-CN" altLang="en-US" sz="3700" b="1" dirty="0">
              <a:solidFill>
                <a:schemeClr val="tx1"/>
              </a:solidFill>
              <a:latin typeface="+mn-lt"/>
              <a:ea typeface="+mn-ea"/>
              <a:cs typeface="+mn-ea"/>
              <a:sym typeface="+mn-lt"/>
            </a:endParaRPr>
          </a:p>
        </p:txBody>
      </p:sp>
      <p:cxnSp>
        <p:nvCxnSpPr>
          <p:cNvPr id="90" name="直接连接符 89"/>
          <p:cNvCxnSpPr/>
          <p:nvPr/>
        </p:nvCxnSpPr>
        <p:spPr>
          <a:xfrm>
            <a:off x="1530985" y="2700020"/>
            <a:ext cx="57924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9198306" y="967456"/>
            <a:ext cx="1752840" cy="1753275"/>
            <a:chOff x="2805921" y="2869633"/>
            <a:chExt cx="1036261" cy="1036518"/>
          </a:xfrm>
        </p:grpSpPr>
        <p:sp>
          <p:nvSpPr>
            <p:cNvPr id="128" name="Oval 53"/>
            <p:cNvSpPr>
              <a:spLocks noChangeArrowheads="1"/>
            </p:cNvSpPr>
            <p:nvPr/>
          </p:nvSpPr>
          <p:spPr bwMode="auto">
            <a:xfrm>
              <a:off x="2805921" y="2869633"/>
              <a:ext cx="1036261" cy="1036518"/>
            </a:xfrm>
            <a:prstGeom prst="ellipse">
              <a:avLst/>
            </a:prstGeom>
            <a:solidFill>
              <a:srgbClr val="007457"/>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5900">
                <a:cs typeface="+mn-ea"/>
                <a:sym typeface="+mn-lt"/>
              </a:endParaRPr>
            </a:p>
          </p:txBody>
        </p:sp>
        <p:sp>
          <p:nvSpPr>
            <p:cNvPr id="129" name="Text Box 58"/>
            <p:cNvSpPr txBox="1">
              <a:spLocks noChangeArrowheads="1"/>
            </p:cNvSpPr>
            <p:nvPr/>
          </p:nvSpPr>
          <p:spPr bwMode="auto">
            <a:xfrm>
              <a:off x="2905648" y="3087890"/>
              <a:ext cx="782803" cy="62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400" b="1" dirty="0">
                  <a:solidFill>
                    <a:schemeClr val="bg1"/>
                  </a:solidFill>
                  <a:latin typeface="+mn-lt"/>
                  <a:ea typeface="+mn-ea"/>
                  <a:cs typeface="+mn-ea"/>
                  <a:sym typeface="+mn-lt"/>
                </a:rPr>
                <a:t>3</a:t>
              </a:r>
              <a:endParaRPr lang="en-US" altLang="zh-CN" sz="6400" b="1"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cover dir="d"/>
      </p:transition>
    </mc:Choice>
    <mc:Fallback>
      <p:transition spd="slow" advClick="0" advTm="3000">
        <p:cover dir="d"/>
      </p:transition>
    </mc:Fallback>
  </mc:AlternateContent>
  <p:timing>
    <p:tnLst>
      <p:par>
        <p:cTn id="1" dur="indefinite" restart="never" nodeType="tmRoot"/>
      </p:par>
    </p:tnLst>
    <p:bldLst>
      <p:bldP spid="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custDataLst>
              <p:tags r:id="rId1"/>
            </p:custDataLst>
          </p:nvPr>
        </p:nvSpPr>
        <p:spPr>
          <a:xfrm>
            <a:off x="10118090" y="276161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7" name="椭圆 26"/>
          <p:cNvSpPr/>
          <p:nvPr>
            <p:custDataLst>
              <p:tags r:id="rId2"/>
            </p:custDataLst>
          </p:nvPr>
        </p:nvSpPr>
        <p:spPr>
          <a:xfrm>
            <a:off x="6955155" y="513461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6" name="椭圆 25"/>
          <p:cNvSpPr/>
          <p:nvPr>
            <p:custDataLst>
              <p:tags r:id="rId3"/>
            </p:custDataLst>
          </p:nvPr>
        </p:nvSpPr>
        <p:spPr>
          <a:xfrm>
            <a:off x="3399155" y="521779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5" name="椭圆 24"/>
          <p:cNvSpPr/>
          <p:nvPr>
            <p:custDataLst>
              <p:tags r:id="rId4"/>
            </p:custDataLst>
          </p:nvPr>
        </p:nvSpPr>
        <p:spPr>
          <a:xfrm>
            <a:off x="8322945" y="274320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4" name="椭圆 23"/>
          <p:cNvSpPr/>
          <p:nvPr>
            <p:custDataLst>
              <p:tags r:id="rId5"/>
            </p:custDataLst>
          </p:nvPr>
        </p:nvSpPr>
        <p:spPr>
          <a:xfrm>
            <a:off x="6427470" y="276161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3" name="椭圆 22"/>
          <p:cNvSpPr/>
          <p:nvPr>
            <p:custDataLst>
              <p:tags r:id="rId6"/>
            </p:custDataLst>
          </p:nvPr>
        </p:nvSpPr>
        <p:spPr>
          <a:xfrm>
            <a:off x="4656455" y="276161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2" name="椭圆 21"/>
          <p:cNvSpPr/>
          <p:nvPr>
            <p:custDataLst>
              <p:tags r:id="rId7"/>
            </p:custDataLst>
          </p:nvPr>
        </p:nvSpPr>
        <p:spPr>
          <a:xfrm>
            <a:off x="2885440" y="274320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1" name="椭圆 20"/>
          <p:cNvSpPr/>
          <p:nvPr/>
        </p:nvSpPr>
        <p:spPr>
          <a:xfrm>
            <a:off x="1098550" y="390017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0" name="矩形 10"/>
          <p:cNvSpPr/>
          <p:nvPr>
            <p:custDataLst>
              <p:tags r:id="rId8"/>
            </p:custDataLst>
          </p:nvPr>
        </p:nvSpPr>
        <p:spPr>
          <a:xfrm rot="5400000">
            <a:off x="7729220" y="3056255"/>
            <a:ext cx="928370" cy="1289685"/>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19" name="圆角矩形 1"/>
          <p:cNvSpPr/>
          <p:nvPr>
            <p:custDataLst>
              <p:tags r:id="rId9"/>
            </p:custDataLst>
          </p:nvPr>
        </p:nvSpPr>
        <p:spPr>
          <a:xfrm rot="5400000">
            <a:off x="9325610" y="2524125"/>
            <a:ext cx="985520" cy="2362200"/>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29" name="矩形 10"/>
          <p:cNvSpPr/>
          <p:nvPr>
            <p:custDataLst>
              <p:tags r:id="rId10"/>
            </p:custDataLst>
          </p:nvPr>
        </p:nvSpPr>
        <p:spPr>
          <a:xfrm rot="5400000">
            <a:off x="5722620" y="2697480"/>
            <a:ext cx="928370" cy="2087880"/>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18" name="圆角矩形 1"/>
          <p:cNvSpPr/>
          <p:nvPr>
            <p:custDataLst>
              <p:tags r:id="rId11"/>
            </p:custDataLst>
          </p:nvPr>
        </p:nvSpPr>
        <p:spPr>
          <a:xfrm rot="5400000" flipH="1">
            <a:off x="6183630" y="3444875"/>
            <a:ext cx="1073785" cy="2471420"/>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17" name="矩形 10"/>
          <p:cNvSpPr/>
          <p:nvPr>
            <p:custDataLst>
              <p:tags r:id="rId12"/>
            </p:custDataLst>
          </p:nvPr>
        </p:nvSpPr>
        <p:spPr>
          <a:xfrm rot="5400000">
            <a:off x="4523105" y="3120390"/>
            <a:ext cx="928370" cy="1268730"/>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3" name="文本框 2"/>
          <p:cNvSpPr txBox="1"/>
          <p:nvPr/>
        </p:nvSpPr>
        <p:spPr>
          <a:xfrm>
            <a:off x="1799590" y="530860"/>
            <a:ext cx="6203950" cy="491490"/>
          </a:xfrm>
          <a:prstGeom prst="rect">
            <a:avLst/>
          </a:prstGeom>
          <a:noFill/>
        </p:spPr>
        <p:txBody>
          <a:bodyPr wrap="square" rtlCol="0">
            <a:spAutoFit/>
          </a:bodyPr>
          <a:p>
            <a:r>
              <a:rPr lang="en-US" altLang="zh-CN" sz="2600" b="1" dirty="0">
                <a:solidFill>
                  <a:srgbClr val="007457"/>
                </a:solidFill>
                <a:latin typeface="+mn-lt"/>
                <a:ea typeface="+mn-ea"/>
                <a:cs typeface="+mn-ea"/>
                <a:sym typeface="+mn-lt"/>
              </a:rPr>
              <a:t>3.</a:t>
            </a:r>
            <a:r>
              <a:rPr lang="zh-CN" altLang="en-US" sz="2600" b="1" dirty="0">
                <a:solidFill>
                  <a:srgbClr val="007457"/>
                </a:solidFill>
                <a:latin typeface="+mn-lt"/>
                <a:ea typeface="+mn-ea"/>
                <a:cs typeface="+mn-ea"/>
                <a:sym typeface="+mn-lt"/>
              </a:rPr>
              <a:t>手机</a:t>
            </a:r>
            <a:r>
              <a:rPr lang="zh-CN" altLang="en-US" sz="2600" b="1" dirty="0">
                <a:solidFill>
                  <a:srgbClr val="007457"/>
                </a:solidFill>
                <a:latin typeface="华文中宋" panose="02010600040101010101" charset="-122"/>
                <a:ea typeface="华文中宋" panose="02010600040101010101" charset="-122"/>
                <a:cs typeface="+mn-ea"/>
                <a:sym typeface="+mn-lt"/>
              </a:rPr>
              <a:t>端说明（同电脑端）</a:t>
            </a:r>
            <a:endParaRPr lang="zh-CN" altLang="en-US" sz="2600" b="1" dirty="0">
              <a:solidFill>
                <a:srgbClr val="007457"/>
              </a:solidFill>
              <a:latin typeface="华文中宋" panose="02010600040101010101" charset="-122"/>
              <a:ea typeface="华文中宋" panose="02010600040101010101" charset="-122"/>
              <a:cs typeface="+mn-ea"/>
              <a:sym typeface="+mn-lt"/>
            </a:endParaRPr>
          </a:p>
        </p:txBody>
      </p:sp>
      <p:sp>
        <p:nvSpPr>
          <p:cNvPr id="4" name="文本框 3"/>
          <p:cNvSpPr txBox="1"/>
          <p:nvPr/>
        </p:nvSpPr>
        <p:spPr>
          <a:xfrm>
            <a:off x="1499870" y="1235075"/>
            <a:ext cx="9373235" cy="1476375"/>
          </a:xfrm>
          <a:prstGeom prst="rect">
            <a:avLst/>
          </a:prstGeom>
          <a:noFill/>
        </p:spPr>
        <p:txBody>
          <a:bodyPr wrap="square" rtlCol="0">
            <a:spAutoFit/>
          </a:bodyPr>
          <a:p>
            <a:pPr marL="0" indent="0" latinLnBrk="0">
              <a:lnSpc>
                <a:spcPts val="3600"/>
              </a:lnSpc>
            </a:pPr>
            <a:r>
              <a:rPr lang="en-US" altLang="zh-CN" sz="2400" dirty="0">
                <a:latin typeface="华文中宋" panose="02010600040101010101" charset="-122"/>
                <a:ea typeface="华文中宋" panose="02010600040101010101" charset="-122"/>
                <a:cs typeface="华文中宋" panose="02010600040101010101" charset="-122"/>
                <a:sym typeface="+mn-lt"/>
              </a:rPr>
              <a:t>      </a:t>
            </a:r>
            <a:r>
              <a:rPr lang="zh-CN" altLang="en-US" sz="2200" dirty="0">
                <a:latin typeface="华文中宋" panose="02010600040101010101" charset="-122"/>
                <a:ea typeface="华文中宋" panose="02010600040101010101" charset="-122"/>
                <a:cs typeface="+mn-ea"/>
                <a:sym typeface="+mn-lt"/>
              </a:rPr>
              <a:t>差旅平台使用中，需要由经办人在平台上进行行程申请、订票、完成行程等操作，过程中需要项目负责人进行行程的审批操作。</a:t>
            </a:r>
            <a:endParaRPr lang="zh-CN" altLang="en-US" sz="2200" dirty="0">
              <a:solidFill>
                <a:schemeClr val="tx1"/>
              </a:solidFill>
              <a:latin typeface="华文中宋" panose="02010600040101010101" charset="-122"/>
              <a:ea typeface="华文中宋" panose="02010600040101010101" charset="-122"/>
              <a:cs typeface="+mn-ea"/>
              <a:sym typeface="+mn-lt"/>
            </a:endParaRPr>
          </a:p>
          <a:p>
            <a:pPr marL="0" indent="0" latinLnBrk="0">
              <a:lnSpc>
                <a:spcPts val="3600"/>
              </a:lnSpc>
            </a:pPr>
            <a:endParaRPr lang="zh-CN" altLang="en-US" sz="2200" dirty="0">
              <a:latin typeface="华文中宋" panose="02010600040101010101" charset="-122"/>
              <a:ea typeface="华文中宋" panose="02010600040101010101" charset="-122"/>
              <a:cs typeface="+mn-ea"/>
            </a:endParaRPr>
          </a:p>
        </p:txBody>
      </p:sp>
      <p:sp>
        <p:nvSpPr>
          <p:cNvPr id="31" name="圆角矩形 1"/>
          <p:cNvSpPr/>
          <p:nvPr>
            <p:custDataLst>
              <p:tags r:id="rId13"/>
            </p:custDataLst>
          </p:nvPr>
        </p:nvSpPr>
        <p:spPr>
          <a:xfrm rot="5400000" flipH="1">
            <a:off x="3157220" y="3866515"/>
            <a:ext cx="1073785" cy="1461770"/>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6" name="文本框 5"/>
          <p:cNvSpPr txBox="1"/>
          <p:nvPr/>
        </p:nvSpPr>
        <p:spPr>
          <a:xfrm>
            <a:off x="1316355" y="3985895"/>
            <a:ext cx="1769110" cy="429895"/>
          </a:xfrm>
          <a:prstGeom prst="rect">
            <a:avLst/>
          </a:prstGeom>
          <a:noFill/>
        </p:spPr>
        <p:txBody>
          <a:bodyPr wrap="square" rtlCol="0">
            <a:spAutoFit/>
          </a:bodyPr>
          <a:p>
            <a:r>
              <a:rPr lang="zh-CN" altLang="en-US" sz="2200">
                <a:solidFill>
                  <a:schemeClr val="bg1"/>
                </a:solidFill>
                <a:latin typeface="华文中宋" panose="02010600040101010101" charset="-122"/>
                <a:ea typeface="华文中宋" panose="02010600040101010101" charset="-122"/>
              </a:rPr>
              <a:t>进入应用</a:t>
            </a:r>
            <a:endParaRPr lang="zh-CN" altLang="en-US" sz="2200">
              <a:solidFill>
                <a:schemeClr val="bg1"/>
              </a:solidFill>
              <a:latin typeface="华文中宋" panose="02010600040101010101" charset="-122"/>
              <a:ea typeface="华文中宋" panose="02010600040101010101" charset="-122"/>
            </a:endParaRPr>
          </a:p>
        </p:txBody>
      </p:sp>
      <p:sp>
        <p:nvSpPr>
          <p:cNvPr id="7" name="文本框 6"/>
          <p:cNvSpPr txBox="1"/>
          <p:nvPr/>
        </p:nvSpPr>
        <p:spPr>
          <a:xfrm>
            <a:off x="3085465" y="2785745"/>
            <a:ext cx="143002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申请行程</a:t>
            </a:r>
            <a:endParaRPr lang="zh-CN" altLang="en-US" sz="2000">
              <a:solidFill>
                <a:schemeClr val="bg1"/>
              </a:solidFill>
              <a:latin typeface="华文中宋" panose="02010600040101010101" charset="-122"/>
              <a:ea typeface="华文中宋" panose="02010600040101010101" charset="-122"/>
            </a:endParaRPr>
          </a:p>
        </p:txBody>
      </p:sp>
      <p:sp>
        <p:nvSpPr>
          <p:cNvPr id="8" name="文本框 7"/>
          <p:cNvSpPr txBox="1"/>
          <p:nvPr/>
        </p:nvSpPr>
        <p:spPr>
          <a:xfrm>
            <a:off x="3767455" y="5250815"/>
            <a:ext cx="137541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审批行程</a:t>
            </a:r>
            <a:endParaRPr lang="zh-CN" altLang="en-US" sz="2000">
              <a:solidFill>
                <a:schemeClr val="bg1"/>
              </a:solidFill>
              <a:latin typeface="华文中宋" panose="02010600040101010101" charset="-122"/>
              <a:ea typeface="华文中宋" panose="02010600040101010101" charset="-122"/>
            </a:endParaRPr>
          </a:p>
        </p:txBody>
      </p:sp>
      <p:sp>
        <p:nvSpPr>
          <p:cNvPr id="9" name="文本框 8"/>
          <p:cNvSpPr txBox="1"/>
          <p:nvPr/>
        </p:nvSpPr>
        <p:spPr>
          <a:xfrm>
            <a:off x="7230110" y="5217795"/>
            <a:ext cx="134239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再次审批</a:t>
            </a:r>
            <a:endParaRPr lang="zh-CN" altLang="en-US" sz="2000">
              <a:solidFill>
                <a:schemeClr val="bg1"/>
              </a:solidFill>
              <a:latin typeface="华文中宋" panose="02010600040101010101" charset="-122"/>
              <a:ea typeface="华文中宋" panose="02010600040101010101" charset="-122"/>
            </a:endParaRPr>
          </a:p>
        </p:txBody>
      </p:sp>
      <p:sp>
        <p:nvSpPr>
          <p:cNvPr id="10" name="文本框 9"/>
          <p:cNvSpPr txBox="1"/>
          <p:nvPr/>
        </p:nvSpPr>
        <p:spPr>
          <a:xfrm>
            <a:off x="4916170" y="2785745"/>
            <a:ext cx="1397635"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授信订票</a:t>
            </a:r>
            <a:endParaRPr lang="zh-CN" altLang="en-US" sz="2000">
              <a:solidFill>
                <a:schemeClr val="bg1"/>
              </a:solidFill>
              <a:latin typeface="华文中宋" panose="02010600040101010101" charset="-122"/>
              <a:ea typeface="华文中宋" panose="02010600040101010101" charset="-122"/>
            </a:endParaRPr>
          </a:p>
        </p:txBody>
      </p:sp>
      <p:sp>
        <p:nvSpPr>
          <p:cNvPr id="11" name="文本框 10"/>
          <p:cNvSpPr txBox="1"/>
          <p:nvPr/>
        </p:nvSpPr>
        <p:spPr>
          <a:xfrm>
            <a:off x="6664325" y="2820035"/>
            <a:ext cx="1199515"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延长行程</a:t>
            </a:r>
            <a:endParaRPr lang="zh-CN" altLang="en-US" sz="2000">
              <a:solidFill>
                <a:schemeClr val="bg1"/>
              </a:solidFill>
              <a:latin typeface="华文中宋" panose="02010600040101010101" charset="-122"/>
              <a:ea typeface="华文中宋" panose="02010600040101010101" charset="-122"/>
            </a:endParaRPr>
          </a:p>
        </p:txBody>
      </p:sp>
      <p:sp>
        <p:nvSpPr>
          <p:cNvPr id="12" name="文本框 11"/>
          <p:cNvSpPr txBox="1"/>
          <p:nvPr/>
        </p:nvSpPr>
        <p:spPr>
          <a:xfrm>
            <a:off x="8572500" y="2820035"/>
            <a:ext cx="126619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完成行程</a:t>
            </a:r>
            <a:endParaRPr lang="zh-CN" altLang="en-US" sz="2000">
              <a:solidFill>
                <a:schemeClr val="bg1"/>
              </a:solidFill>
              <a:latin typeface="华文中宋" panose="02010600040101010101" charset="-122"/>
              <a:ea typeface="华文中宋" panose="02010600040101010101" charset="-122"/>
            </a:endParaRPr>
          </a:p>
        </p:txBody>
      </p:sp>
      <p:sp>
        <p:nvSpPr>
          <p:cNvPr id="13" name="文本框 12"/>
          <p:cNvSpPr txBox="1"/>
          <p:nvPr/>
        </p:nvSpPr>
        <p:spPr>
          <a:xfrm>
            <a:off x="10389870" y="2820035"/>
            <a:ext cx="1199515"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报销补助</a:t>
            </a:r>
            <a:endParaRPr lang="zh-CN" altLang="en-US" sz="2000">
              <a:solidFill>
                <a:schemeClr val="bg1"/>
              </a:solidFill>
              <a:latin typeface="华文中宋" panose="02010600040101010101" charset="-122"/>
              <a:ea typeface="华文中宋" panose="02010600040101010101" charset="-122"/>
            </a:endParaRPr>
          </a:p>
        </p:txBody>
      </p:sp>
      <p:sp>
        <p:nvSpPr>
          <p:cNvPr id="15" name="矩形 10"/>
          <p:cNvSpPr/>
          <p:nvPr>
            <p:custDataLst>
              <p:tags r:id="rId14"/>
            </p:custDataLst>
          </p:nvPr>
        </p:nvSpPr>
        <p:spPr>
          <a:xfrm rot="5400000">
            <a:off x="2825115" y="3275965"/>
            <a:ext cx="928370" cy="893445"/>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comb/>
      </p:transition>
    </mc:Choice>
    <mc:Fallback>
      <p:transition spd="slow" advClick="0" advTm="3000">
        <p:comb/>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3.1</a:t>
            </a:r>
            <a:r>
              <a:rPr lang="zh-CN" altLang="en-US" sz="2600" kern="1200" dirty="0">
                <a:solidFill>
                  <a:srgbClr val="007457"/>
                </a:solidFill>
                <a:latin typeface="+mn-lt"/>
                <a:ea typeface="+mn-ea"/>
                <a:cs typeface="+mn-ea"/>
                <a:sym typeface="+mn-ea"/>
              </a:rPr>
              <a:t>进入应用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290955" y="1074420"/>
            <a:ext cx="3287395" cy="4699000"/>
          </a:xfrm>
          <a:prstGeom prst="rect">
            <a:avLst/>
          </a:prstGeom>
          <a:noFill/>
        </p:spPr>
        <p:txBody>
          <a:bodyPr wrap="square" rtlCol="0">
            <a:noAutofit/>
          </a:bodyPr>
          <a:p>
            <a:pPr marL="0" indent="0" algn="just" latinLnBrk="0">
              <a:lnSpc>
                <a:spcPts val="3600"/>
              </a:lnSpc>
            </a:pPr>
            <a:r>
              <a:rPr lang="en-US" altLang="zh-CN" sz="2600">
                <a:solidFill>
                  <a:schemeClr val="tx1"/>
                </a:solidFill>
                <a:latin typeface="华文中宋" panose="02010600040101010101" charset="-122"/>
                <a:ea typeface="华文中宋" panose="02010600040101010101" charset="-122"/>
              </a:rPr>
              <a:t>     </a:t>
            </a:r>
            <a:endParaRPr lang="en-US" altLang="zh-CN" sz="2600">
              <a:solidFill>
                <a:schemeClr val="tx1"/>
              </a:solidFill>
              <a:latin typeface="华文中宋" panose="02010600040101010101" charset="-122"/>
              <a:ea typeface="华文中宋" panose="02010600040101010101" charset="-122"/>
            </a:endParaRPr>
          </a:p>
          <a:p>
            <a:pPr marL="0" indent="0" algn="just" latinLnBrk="0">
              <a:lnSpc>
                <a:spcPts val="3600"/>
              </a:lnSpc>
            </a:pPr>
            <a:endParaRPr lang="en-US" altLang="zh-CN" sz="2600" dirty="0">
              <a:solidFill>
                <a:schemeClr val="tx1"/>
              </a:solidFill>
              <a:latin typeface="华文中宋" panose="02010600040101010101" charset="-122"/>
              <a:ea typeface="华文中宋" panose="02010600040101010101" charset="-122"/>
              <a:cs typeface="+mn-ea"/>
              <a:sym typeface="+mn-ea"/>
            </a:endParaRPr>
          </a:p>
          <a:p>
            <a:pPr marL="0" indent="0" algn="just" latinLnBrk="0">
              <a:lnSpc>
                <a:spcPts val="3600"/>
              </a:lnSpc>
            </a:pPr>
            <a:r>
              <a:rPr lang="zh-CN" altLang="en-US" sz="2200" dirty="0">
                <a:latin typeface="华文中宋" panose="02010600040101010101" charset="-122"/>
                <a:ea typeface="华文中宋" panose="02010600040101010101" charset="-122"/>
                <a:cs typeface="+mn-ea"/>
                <a:sym typeface="+mn-ea"/>
              </a:rPr>
              <a:t>进入青岛农业大学财务处微信公众号，点击差旅平台。</a:t>
            </a:r>
            <a:endParaRPr lang="zh-CN" altLang="en-US" sz="2200">
              <a:solidFill>
                <a:schemeClr val="tx1"/>
              </a:solidFill>
              <a:latin typeface="华文中宋" panose="02010600040101010101" charset="-122"/>
              <a:ea typeface="华文中宋" panose="02010600040101010101" charset="-122"/>
            </a:endParaRPr>
          </a:p>
        </p:txBody>
      </p:sp>
      <p:pic>
        <p:nvPicPr>
          <p:cNvPr id="5" name="图片 4"/>
          <p:cNvPicPr>
            <a:picLocks noChangeAspect="1"/>
          </p:cNvPicPr>
          <p:nvPr/>
        </p:nvPicPr>
        <p:blipFill>
          <a:blip r:embed="rId3"/>
          <a:stretch>
            <a:fillRect/>
          </a:stretch>
        </p:blipFill>
        <p:spPr>
          <a:xfrm>
            <a:off x="6703060" y="225425"/>
            <a:ext cx="4789170" cy="6342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3.1</a:t>
            </a:r>
            <a:r>
              <a:rPr lang="zh-CN" altLang="en-US" sz="2600" kern="1200" dirty="0">
                <a:solidFill>
                  <a:srgbClr val="007457"/>
                </a:solidFill>
                <a:latin typeface="+mn-lt"/>
                <a:ea typeface="+mn-ea"/>
                <a:cs typeface="+mn-ea"/>
                <a:sym typeface="+mn-ea"/>
              </a:rPr>
              <a:t>进入应用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995045"/>
            <a:ext cx="3771265" cy="544766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en-US" altLang="zh-CN" sz="2200" dirty="0">
                <a:latin typeface="华文中宋" panose="02010600040101010101" charset="-122"/>
                <a:ea typeface="华文中宋" panose="02010600040101010101" charset="-122"/>
                <a:cs typeface="+mn-ea"/>
                <a:sym typeface="+mn-ea"/>
              </a:rPr>
              <a:t>3.1.1</a:t>
            </a:r>
            <a:r>
              <a:rPr lang="zh-CN" altLang="en-US" sz="2200" dirty="0">
                <a:latin typeface="华文中宋" panose="02010600040101010101" charset="-122"/>
                <a:ea typeface="华文中宋" panose="02010600040101010101" charset="-122"/>
                <a:cs typeface="+mn-ea"/>
                <a:sym typeface="+mn-ea"/>
              </a:rPr>
              <a:t>首次使用差旅平台订票，需要完善个人职称职级等信息后，方可订票。</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buClrTx/>
              <a:buSzTx/>
              <a:buFontTx/>
              <a:buNone/>
              <a:defRPr/>
            </a:pPr>
            <a:r>
              <a:rPr lang="zh-CN" altLang="en-US" sz="2200" dirty="0">
                <a:latin typeface="华文中宋" panose="02010600040101010101" charset="-122"/>
                <a:ea typeface="华文中宋" panose="02010600040101010101" charset="-122"/>
                <a:cs typeface="+mn-ea"/>
                <a:sym typeface="+mn-ea"/>
              </a:rPr>
              <a:t>系统初始默认所有人员均为其他人员，正高或者校级等人员务必进行筛选修改。</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buClrTx/>
              <a:buSzTx/>
              <a:buFontTx/>
              <a:buNone/>
              <a:defRPr/>
            </a:pPr>
            <a:endParaRPr sz="2200" kern="10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请进入个人中心页面自行维护，差旅标准根据自行维护的职称显示。 设置路径：【个人中心】 -&gt; 【个人信息修改】</a:t>
            </a:r>
            <a:endParaRPr lang="zh-CN" altLang="en-US" sz="2200">
              <a:solidFill>
                <a:schemeClr val="tx1"/>
              </a:solidFill>
              <a:latin typeface="华文中宋" panose="02010600040101010101" charset="-122"/>
              <a:ea typeface="华文中宋" panose="02010600040101010101" charset="-122"/>
            </a:endParaRPr>
          </a:p>
        </p:txBody>
      </p:sp>
      <p:pic>
        <p:nvPicPr>
          <p:cNvPr id="5" name="图片 4"/>
          <p:cNvPicPr>
            <a:picLocks noChangeAspect="1"/>
          </p:cNvPicPr>
          <p:nvPr/>
        </p:nvPicPr>
        <p:blipFill>
          <a:blip r:embed="rId3"/>
          <a:stretch>
            <a:fillRect/>
          </a:stretch>
        </p:blipFill>
        <p:spPr>
          <a:xfrm>
            <a:off x="5857875" y="94615"/>
            <a:ext cx="5808345" cy="6388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3.1</a:t>
            </a:r>
            <a:r>
              <a:rPr lang="zh-CN" altLang="en-US" sz="2600" kern="1200" dirty="0">
                <a:solidFill>
                  <a:srgbClr val="007457"/>
                </a:solidFill>
                <a:latin typeface="+mn-lt"/>
                <a:ea typeface="+mn-ea"/>
                <a:cs typeface="+mn-ea"/>
                <a:sym typeface="+mn-ea"/>
              </a:rPr>
              <a:t>进入应用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995045"/>
            <a:ext cx="3663315" cy="544766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endPar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en-US" altLang="zh-CN" sz="2200" dirty="0">
                <a:latin typeface="华文中宋" panose="02010600040101010101" charset="-122"/>
                <a:ea typeface="华文中宋" panose="02010600040101010101" charset="-122"/>
                <a:cs typeface="+mn-ea"/>
                <a:sym typeface="+mn-ea"/>
              </a:rPr>
              <a:t>3.1.2</a:t>
            </a:r>
            <a:r>
              <a:rPr lang="zh-CN" altLang="en-US" sz="2200" dirty="0">
                <a:latin typeface="华文中宋" panose="02010600040101010101" charset="-122"/>
                <a:ea typeface="华文中宋" panose="02010600040101010101" charset="-122"/>
                <a:cs typeface="+mn-ea"/>
                <a:sym typeface="+mn-ea"/>
              </a:rPr>
              <a:t>系统默认由项目负责人审批。</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如果需要授权他人审批，项目负责人可在【个人中心】 -&gt; 【项目审批】中进行设置。</a:t>
            </a:r>
            <a:endParaRPr lang="zh-CN" altLang="en-US" sz="2200">
              <a:solidFill>
                <a:schemeClr val="tx1"/>
              </a:solidFill>
              <a:latin typeface="华文中宋" panose="02010600040101010101" charset="-122"/>
              <a:ea typeface="华文中宋" panose="02010600040101010101" charset="-122"/>
            </a:endParaRPr>
          </a:p>
        </p:txBody>
      </p:sp>
      <p:pic>
        <p:nvPicPr>
          <p:cNvPr id="4" name="图片 3"/>
          <p:cNvPicPr>
            <a:picLocks noChangeAspect="1"/>
          </p:cNvPicPr>
          <p:nvPr/>
        </p:nvPicPr>
        <p:blipFill>
          <a:blip r:embed="rId3"/>
          <a:stretch>
            <a:fillRect/>
          </a:stretch>
        </p:blipFill>
        <p:spPr>
          <a:xfrm>
            <a:off x="5340985" y="0"/>
            <a:ext cx="3246755" cy="6548120"/>
          </a:xfrm>
          <a:prstGeom prst="rect">
            <a:avLst/>
          </a:prstGeom>
        </p:spPr>
      </p:pic>
      <p:pic>
        <p:nvPicPr>
          <p:cNvPr id="6" name="图片 5"/>
          <p:cNvPicPr>
            <a:picLocks noChangeAspect="1"/>
          </p:cNvPicPr>
          <p:nvPr/>
        </p:nvPicPr>
        <p:blipFill>
          <a:blip r:embed="rId4"/>
          <a:stretch>
            <a:fillRect/>
          </a:stretch>
        </p:blipFill>
        <p:spPr>
          <a:xfrm>
            <a:off x="8589645" y="635"/>
            <a:ext cx="3390900" cy="6547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3.1</a:t>
            </a:r>
            <a:r>
              <a:rPr lang="zh-CN" altLang="en-US" sz="2600" kern="1200" dirty="0">
                <a:solidFill>
                  <a:srgbClr val="007457"/>
                </a:solidFill>
                <a:latin typeface="+mn-lt"/>
                <a:ea typeface="+mn-ea"/>
                <a:cs typeface="+mn-ea"/>
                <a:sym typeface="+mn-ea"/>
              </a:rPr>
              <a:t>进入应用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4243705" cy="5365750"/>
          </a:xfrm>
          <a:prstGeom prst="rect">
            <a:avLst/>
          </a:prstGeom>
          <a:noFill/>
        </p:spPr>
        <p:txBody>
          <a:bodyPr wrap="square" rtlCol="0">
            <a:noAutofit/>
          </a:bodyPr>
          <a:p>
            <a:pPr marL="0" marR="0" lvl="0" indent="406400" algn="just" defTabSz="914400" rtl="0" eaLnBrk="0" fontAlgn="base" latinLnBrk="0" hangingPunct="0">
              <a:lnSpc>
                <a:spcPct val="15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a:t>
            </a:r>
            <a:r>
              <a:rPr lang="en-US" altLang="zh-CN" sz="2200" dirty="0">
                <a:latin typeface="华文中宋" panose="02010600040101010101" charset="-122"/>
                <a:ea typeface="华文中宋" panose="02010600040101010101" charset="-122"/>
                <a:cs typeface="+mn-ea"/>
                <a:sym typeface="+mn-ea"/>
              </a:rPr>
              <a:t>3</a:t>
            </a:r>
            <a:r>
              <a:rPr lang="zh-CN" altLang="en-US" sz="2200" dirty="0">
                <a:latin typeface="华文中宋" panose="02010600040101010101" charset="-122"/>
                <a:ea typeface="华文中宋" panose="02010600040101010101" charset="-122"/>
                <a:cs typeface="+mn-ea"/>
                <a:sym typeface="+mn-ea"/>
              </a:rPr>
              <a:t>.1.</a:t>
            </a:r>
            <a:r>
              <a:rPr lang="en-US" altLang="zh-CN" sz="2200" dirty="0">
                <a:latin typeface="华文中宋" panose="02010600040101010101" charset="-122"/>
                <a:ea typeface="华文中宋" panose="02010600040101010101" charset="-122"/>
                <a:cs typeface="+mn-ea"/>
                <a:sym typeface="+mn-ea"/>
              </a:rPr>
              <a:t>3</a:t>
            </a:r>
            <a:r>
              <a:rPr lang="zh-CN" altLang="en-US" sz="2200" dirty="0">
                <a:latin typeface="华文中宋" panose="02010600040101010101" charset="-122"/>
                <a:ea typeface="华文中宋" panose="02010600040101010101" charset="-122"/>
                <a:cs typeface="+mn-ea"/>
                <a:sym typeface="+mn-ea"/>
              </a:rPr>
              <a:t>按照铁路网要求，首次购票前必须绑定个人12306账户，绑定成功后即可进行预定。</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绑定程序：差旅平台—授信订票—我的—绑定12306—输入信息—确定。</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此处可通过“全部订单”，实时查看本人所预定的各项订单。</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3" name="图片 2"/>
          <p:cNvPicPr>
            <a:picLocks noChangeAspect="1"/>
          </p:cNvPicPr>
          <p:nvPr/>
        </p:nvPicPr>
        <p:blipFill>
          <a:blip r:embed="rId3"/>
          <a:stretch>
            <a:fillRect/>
          </a:stretch>
        </p:blipFill>
        <p:spPr>
          <a:xfrm>
            <a:off x="6598920" y="60325"/>
            <a:ext cx="4892040" cy="645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014345" y="1358265"/>
            <a:ext cx="9500235" cy="1452880"/>
            <a:chOff x="2587435" y="507446"/>
            <a:chExt cx="8726170" cy="1428106"/>
          </a:xfrm>
        </p:grpSpPr>
        <p:grpSp>
          <p:nvGrpSpPr>
            <p:cNvPr id="5" name="组合 4"/>
            <p:cNvGrpSpPr/>
            <p:nvPr/>
          </p:nvGrpSpPr>
          <p:grpSpPr>
            <a:xfrm>
              <a:off x="2587435" y="820157"/>
              <a:ext cx="904671" cy="975582"/>
              <a:chOff x="1385035" y="935357"/>
              <a:chExt cx="904671" cy="975582"/>
            </a:xfrm>
            <a:effectLst/>
          </p:grpSpPr>
          <p:sp>
            <p:nvSpPr>
              <p:cNvPr id="8" name="椭圆形标注 7">
                <a:hlinkClick r:id="rId2"/>
              </p:cNvPr>
              <p:cNvSpPr/>
              <p:nvPr>
                <p:custDataLst>
                  <p:tags r:id="rId3"/>
                </p:custDataLst>
              </p:nvPr>
            </p:nvSpPr>
            <p:spPr>
              <a:xfrm rot="10800000">
                <a:off x="1385035" y="1049581"/>
                <a:ext cx="773988" cy="861358"/>
              </a:xfrm>
              <a:prstGeom prst="wedgeEllipseCallout">
                <a:avLst>
                  <a:gd name="adj1" fmla="val -71929"/>
                  <a:gd name="adj2" fmla="val -1346"/>
                </a:avLst>
              </a:prstGeom>
              <a:solidFill>
                <a:srgbClr val="007457"/>
              </a:solidFill>
              <a:ln w="12700">
                <a:solidFill>
                  <a:srgbClr val="5596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9" name="矩形 8"/>
              <p:cNvSpPr/>
              <p:nvPr>
                <p:custDataLst>
                  <p:tags r:id="rId4"/>
                </p:custDataLst>
              </p:nvPr>
            </p:nvSpPr>
            <p:spPr>
              <a:xfrm>
                <a:off x="1506994" y="935357"/>
                <a:ext cx="782712" cy="906298"/>
              </a:xfrm>
              <a:prstGeom prst="rect">
                <a:avLst/>
              </a:prstGeom>
            </p:spPr>
            <p:txBody>
              <a:bodyPr wrap="square">
                <a:spAutoFit/>
              </a:bodyPr>
              <a:lstStyle/>
              <a:p>
                <a:pPr algn="just" defTabSz="685800">
                  <a:lnSpc>
                    <a:spcPct val="150000"/>
                  </a:lnSpc>
                  <a:buClr>
                    <a:srgbClr val="0070C0"/>
                  </a:buClr>
                </a:pPr>
                <a:r>
                  <a:rPr lang="en-US" altLang="zh-CN" sz="3600" dirty="0">
                    <a:solidFill>
                      <a:prstClr val="white"/>
                    </a:solidFill>
                    <a:latin typeface="+mn-lt"/>
                    <a:ea typeface="+mn-ea"/>
                    <a:cs typeface="+mn-ea"/>
                    <a:sym typeface="+mn-lt"/>
                  </a:rPr>
                  <a:t>01</a:t>
                </a:r>
                <a:endParaRPr lang="zh-CN" altLang="zh-CN" sz="3600" dirty="0">
                  <a:solidFill>
                    <a:prstClr val="white"/>
                  </a:solidFill>
                  <a:latin typeface="+mn-lt"/>
                  <a:ea typeface="+mn-ea"/>
                  <a:cs typeface="+mn-ea"/>
                  <a:sym typeface="+mn-lt"/>
                </a:endParaRPr>
              </a:p>
            </p:txBody>
          </p:sp>
        </p:grpSp>
        <p:sp>
          <p:nvSpPr>
            <p:cNvPr id="7" name="Text Box 11">
              <a:hlinkClick r:id="rId2"/>
            </p:cNvPr>
            <p:cNvSpPr txBox="1">
              <a:spLocks noChangeArrowheads="1"/>
            </p:cNvSpPr>
            <p:nvPr/>
          </p:nvSpPr>
          <p:spPr bwMode="auto">
            <a:xfrm>
              <a:off x="3576992" y="507446"/>
              <a:ext cx="7736613" cy="1428106"/>
            </a:xfrm>
            <a:prstGeom prst="rect">
              <a:avLst/>
            </a:prstGeom>
            <a:effectLst/>
          </p:spPr>
          <p:txBody>
            <a:bodyPr wrap="square">
              <a:no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defTabSz="685800"/>
              <a:endParaRPr lang="zh-CN" altLang="en-US" sz="2200" spc="50" dirty="0">
                <a:solidFill>
                  <a:schemeClr val="tx1"/>
                </a:solidFill>
                <a:latin typeface="华文中宋" panose="02010600040101010101" charset="-122"/>
                <a:ea typeface="华文中宋" panose="02010600040101010101" charset="-122"/>
                <a:cs typeface="+mn-ea"/>
                <a:sym typeface="+mn-lt"/>
              </a:endParaRPr>
            </a:p>
          </p:txBody>
        </p:sp>
      </p:grpSp>
      <p:sp>
        <p:nvSpPr>
          <p:cNvPr id="13" name="矩形 18">
            <a:hlinkClick r:id="rId2"/>
          </p:cNvPr>
          <p:cNvSpPr>
            <a:spLocks noChangeArrowheads="1"/>
          </p:cNvSpPr>
          <p:nvPr/>
        </p:nvSpPr>
        <p:spPr bwMode="auto">
          <a:xfrm>
            <a:off x="407670" y="2668905"/>
            <a:ext cx="8217535" cy="998855"/>
          </a:xfrm>
          <a:prstGeom prst="rect">
            <a:avLst/>
          </a:prstGeom>
          <a:effectLst/>
        </p:spPr>
        <p:txBody>
          <a:bodyPr wrap="square">
            <a:noAutofit/>
          </a:bodyPr>
          <a:lstStyle/>
          <a:p>
            <a:pPr algn="r" defTabSz="685800">
              <a:lnSpc>
                <a:spcPct val="150000"/>
              </a:lnSpc>
            </a:pPr>
            <a:endParaRPr lang="zh-CN" altLang="en-US" sz="2200" spc="50" dirty="0">
              <a:solidFill>
                <a:schemeClr val="tx1"/>
              </a:solidFill>
              <a:latin typeface="华文中宋" panose="02010600040101010101" charset="-122"/>
              <a:ea typeface="华文中宋" panose="02010600040101010101" charset="-122"/>
              <a:cs typeface="+mn-ea"/>
              <a:sym typeface="+mn-lt"/>
            </a:endParaRPr>
          </a:p>
        </p:txBody>
      </p:sp>
      <p:grpSp>
        <p:nvGrpSpPr>
          <p:cNvPr id="16" name="组合 15"/>
          <p:cNvGrpSpPr/>
          <p:nvPr>
            <p:custDataLst>
              <p:tags r:id="rId5"/>
            </p:custDataLst>
          </p:nvPr>
        </p:nvGrpSpPr>
        <p:grpSpPr>
          <a:xfrm>
            <a:off x="3040038" y="3307832"/>
            <a:ext cx="8594091" cy="1779641"/>
            <a:chOff x="2994640" y="2678861"/>
            <a:chExt cx="8447546" cy="1749295"/>
          </a:xfrm>
        </p:grpSpPr>
        <p:grpSp>
          <p:nvGrpSpPr>
            <p:cNvPr id="17" name="组合 16"/>
            <p:cNvGrpSpPr/>
            <p:nvPr/>
          </p:nvGrpSpPr>
          <p:grpSpPr>
            <a:xfrm>
              <a:off x="2994640" y="3469393"/>
              <a:ext cx="907774" cy="958763"/>
              <a:chOff x="1792240" y="3584593"/>
              <a:chExt cx="907774" cy="958763"/>
            </a:xfrm>
            <a:effectLst/>
          </p:grpSpPr>
          <p:sp>
            <p:nvSpPr>
              <p:cNvPr id="20" name="椭圆形标注 19">
                <a:hlinkClick r:id="rId2"/>
              </p:cNvPr>
              <p:cNvSpPr/>
              <p:nvPr>
                <p:custDataLst>
                  <p:tags r:id="rId6"/>
                </p:custDataLst>
              </p:nvPr>
            </p:nvSpPr>
            <p:spPr>
              <a:xfrm rot="10800000">
                <a:off x="1792240" y="3681964"/>
                <a:ext cx="907774" cy="861392"/>
              </a:xfrm>
              <a:prstGeom prst="wedgeEllipseCallout">
                <a:avLst>
                  <a:gd name="adj1" fmla="val -71929"/>
                  <a:gd name="adj2" fmla="val -1346"/>
                </a:avLst>
              </a:prstGeom>
              <a:solidFill>
                <a:srgbClr val="007457"/>
              </a:solidFill>
              <a:ln w="12700">
                <a:solidFill>
                  <a:srgbClr val="5596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cs typeface="+mn-ea"/>
                  <a:sym typeface="+mn-lt"/>
                </a:endParaRPr>
              </a:p>
            </p:txBody>
          </p:sp>
          <p:sp>
            <p:nvSpPr>
              <p:cNvPr id="21" name="矩形 20">
                <a:hlinkClick r:id="rId2"/>
              </p:cNvPr>
              <p:cNvSpPr/>
              <p:nvPr>
                <p:custDataLst>
                  <p:tags r:id="rId7"/>
                </p:custDataLst>
              </p:nvPr>
            </p:nvSpPr>
            <p:spPr>
              <a:xfrm>
                <a:off x="1955149" y="3584593"/>
                <a:ext cx="687838" cy="845753"/>
              </a:xfrm>
              <a:prstGeom prst="rect">
                <a:avLst/>
              </a:prstGeom>
            </p:spPr>
            <p:txBody>
              <a:bodyPr wrap="square">
                <a:noAutofit/>
              </a:bodyPr>
              <a:lstStyle/>
              <a:p>
                <a:pPr algn="just" defTabSz="685800">
                  <a:lnSpc>
                    <a:spcPct val="150000"/>
                  </a:lnSpc>
                  <a:buClr>
                    <a:srgbClr val="0070C0"/>
                  </a:buClr>
                </a:pPr>
                <a:r>
                  <a:rPr lang="en-US" altLang="zh-CN" sz="3600" dirty="0">
                    <a:solidFill>
                      <a:prstClr val="white"/>
                    </a:solidFill>
                    <a:latin typeface="+mn-lt"/>
                    <a:ea typeface="+mn-ea"/>
                    <a:cs typeface="+mn-ea"/>
                    <a:sym typeface="+mn-lt"/>
                  </a:rPr>
                  <a:t>03</a:t>
                </a:r>
                <a:endParaRPr lang="zh-CN" altLang="zh-CN" sz="3600" dirty="0">
                  <a:solidFill>
                    <a:prstClr val="white"/>
                  </a:solidFill>
                  <a:latin typeface="+mn-lt"/>
                  <a:ea typeface="+mn-ea"/>
                  <a:cs typeface="+mn-ea"/>
                  <a:sym typeface="+mn-lt"/>
                </a:endParaRPr>
              </a:p>
            </p:txBody>
          </p:sp>
        </p:grpSp>
        <p:sp>
          <p:nvSpPr>
            <p:cNvPr id="18" name="Text Box 11">
              <a:hlinkClick r:id="rId2"/>
            </p:cNvPr>
            <p:cNvSpPr txBox="1">
              <a:spLocks noChangeArrowheads="1"/>
            </p:cNvSpPr>
            <p:nvPr/>
          </p:nvSpPr>
          <p:spPr bwMode="auto">
            <a:xfrm>
              <a:off x="4037008" y="2678861"/>
              <a:ext cx="7405178" cy="588594"/>
            </a:xfrm>
            <a:prstGeom prst="rect">
              <a:avLst/>
            </a:prstGeom>
            <a:effectLst/>
          </p:spPr>
          <p:txBody>
            <a:bodyPr wrap="square">
              <a:spAutoFit/>
            </a:bodyPr>
            <a:lstStyle>
              <a:defPPr>
                <a:defRPr lang="zh-CN"/>
              </a:defPPr>
              <a:lvl1pPr algn="just" defTabSz="685800">
                <a:lnSpc>
                  <a:spcPct val="150000"/>
                </a:lnSpc>
                <a:buClr>
                  <a:srgbClr val="0070C0"/>
                </a:buClr>
                <a:defRPr sz="1200" spc="50">
                  <a:solidFill>
                    <a:schemeClr val="tx1">
                      <a:lumMod val="50000"/>
                      <a:lumOff val="50000"/>
                    </a:schemeClr>
                  </a:solidFill>
                  <a:latin typeface="微软雅黑" panose="020B0503020204020204" charset="-122"/>
                  <a:ea typeface="微软雅黑" panose="020B0503020204020204" charset="-122"/>
                </a:defRPr>
              </a:lvl1pPr>
            </a:lstStyle>
            <a:p>
              <a:pPr defTabSz="685800"/>
              <a:endParaRPr lang="zh-CN" altLang="en-US" sz="2200" dirty="0">
                <a:solidFill>
                  <a:schemeClr val="tx1"/>
                </a:solidFill>
                <a:latin typeface="华文中宋" panose="02010600040101010101" charset="-122"/>
                <a:ea typeface="华文中宋" panose="02010600040101010101" charset="-122"/>
                <a:cs typeface="+mn-ea"/>
                <a:sym typeface="+mn-lt"/>
              </a:endParaRPr>
            </a:p>
          </p:txBody>
        </p:sp>
      </p:grpSp>
      <p:sp>
        <p:nvSpPr>
          <p:cNvPr id="3" name="TextBox 2"/>
          <p:cNvSpPr txBox="1"/>
          <p:nvPr>
            <p:custDataLst>
              <p:tags r:id="rId8"/>
            </p:custDataLst>
          </p:nvPr>
        </p:nvSpPr>
        <p:spPr>
          <a:xfrm>
            <a:off x="4690745" y="2000885"/>
            <a:ext cx="2640330" cy="460375"/>
          </a:xfrm>
          <a:prstGeom prst="rect">
            <a:avLst/>
          </a:prstGeom>
          <a:noFill/>
        </p:spPr>
        <p:txBody>
          <a:bodyPr wrap="square" rtlCol="0">
            <a:spAutoFit/>
          </a:bodyPr>
          <a:lstStyle/>
          <a:p>
            <a:pPr algn="l"/>
            <a:r>
              <a:rPr lang="zh-CN" altLang="en-US" sz="2400" b="1" dirty="0">
                <a:solidFill>
                  <a:srgbClr val="007457"/>
                </a:solidFill>
                <a:latin typeface="+mn-lt"/>
                <a:ea typeface="+mn-ea"/>
                <a:cs typeface="+mn-ea"/>
                <a:sym typeface="+mn-lt"/>
              </a:rPr>
              <a:t>使用便利性</a:t>
            </a:r>
            <a:endParaRPr lang="zh-CN" altLang="en-US" sz="2400" b="1" dirty="0">
              <a:solidFill>
                <a:srgbClr val="007457"/>
              </a:solidFill>
              <a:latin typeface="+mn-lt"/>
              <a:ea typeface="+mn-ea"/>
              <a:cs typeface="+mn-ea"/>
              <a:sym typeface="+mn-lt"/>
            </a:endParaRPr>
          </a:p>
        </p:txBody>
      </p:sp>
      <p:sp>
        <p:nvSpPr>
          <p:cNvPr id="24" name="TextBox 23"/>
          <p:cNvSpPr txBox="1"/>
          <p:nvPr>
            <p:custDataLst>
              <p:tags r:id="rId9"/>
            </p:custDataLst>
          </p:nvPr>
        </p:nvSpPr>
        <p:spPr>
          <a:xfrm>
            <a:off x="4690745" y="4439285"/>
            <a:ext cx="4357370" cy="460375"/>
          </a:xfrm>
          <a:prstGeom prst="rect">
            <a:avLst/>
          </a:prstGeom>
          <a:noFill/>
        </p:spPr>
        <p:txBody>
          <a:bodyPr wrap="square" rtlCol="0">
            <a:spAutoFit/>
          </a:bodyPr>
          <a:lstStyle/>
          <a:p>
            <a:r>
              <a:rPr lang="zh-CN" altLang="en-US" sz="2400" b="1" dirty="0">
                <a:solidFill>
                  <a:srgbClr val="007457"/>
                </a:solidFill>
                <a:latin typeface="+mn-lt"/>
                <a:ea typeface="+mn-ea"/>
                <a:cs typeface="+mn-ea"/>
                <a:sym typeface="+mn-lt"/>
              </a:rPr>
              <a:t>逻辑合理性</a:t>
            </a:r>
            <a:endParaRPr sz="2400" b="1" dirty="0">
              <a:solidFill>
                <a:srgbClr val="007457"/>
              </a:solidFill>
              <a:latin typeface="+mn-lt"/>
              <a:ea typeface="+mn-ea"/>
              <a:cs typeface="+mn-ea"/>
              <a:sym typeface="+mn-lt"/>
            </a:endParaRPr>
          </a:p>
        </p:txBody>
      </p:sp>
      <p:sp>
        <p:nvSpPr>
          <p:cNvPr id="22" name="TextBox 2"/>
          <p:cNvSpPr txBox="1"/>
          <p:nvPr>
            <p:custDataLst>
              <p:tags r:id="rId10"/>
            </p:custDataLst>
          </p:nvPr>
        </p:nvSpPr>
        <p:spPr>
          <a:xfrm>
            <a:off x="4690745" y="3239135"/>
            <a:ext cx="4030345" cy="422275"/>
          </a:xfrm>
          <a:prstGeom prst="rect">
            <a:avLst/>
          </a:prstGeom>
          <a:noFill/>
        </p:spPr>
        <p:txBody>
          <a:bodyPr wrap="square" rtlCol="0">
            <a:noAutofit/>
          </a:bodyPr>
          <a:lstStyle/>
          <a:p>
            <a:r>
              <a:rPr lang="zh-CN" altLang="en-US" sz="2400" b="1" dirty="0">
                <a:solidFill>
                  <a:srgbClr val="007457"/>
                </a:solidFill>
                <a:latin typeface="+mn-lt"/>
                <a:ea typeface="+mn-ea"/>
                <a:cs typeface="+mn-ea"/>
                <a:sym typeface="+mn-lt"/>
              </a:rPr>
              <a:t>费用经济性</a:t>
            </a:r>
            <a:endParaRPr lang="zh-CN" altLang="en-US" sz="2400" b="1" dirty="0">
              <a:solidFill>
                <a:srgbClr val="007457"/>
              </a:solidFill>
              <a:latin typeface="+mn-lt"/>
              <a:ea typeface="+mn-ea"/>
              <a:cs typeface="+mn-ea"/>
              <a:sym typeface="+mn-lt"/>
            </a:endParaRPr>
          </a:p>
        </p:txBody>
      </p:sp>
      <p:sp>
        <p:nvSpPr>
          <p:cNvPr id="26" name="椭圆形标注 7">
            <a:hlinkClick r:id="rId2"/>
          </p:cNvPr>
          <p:cNvSpPr/>
          <p:nvPr>
            <p:custDataLst>
              <p:tags r:id="rId11"/>
            </p:custDataLst>
          </p:nvPr>
        </p:nvSpPr>
        <p:spPr>
          <a:xfrm flipH="1">
            <a:off x="3025300" y="3000064"/>
            <a:ext cx="896283" cy="876335"/>
          </a:xfrm>
          <a:prstGeom prst="wedgeEllipseCallout">
            <a:avLst>
              <a:gd name="adj1" fmla="val -71929"/>
              <a:gd name="adj2" fmla="val -1346"/>
            </a:avLst>
          </a:prstGeom>
          <a:solidFill>
            <a:srgbClr val="007457"/>
          </a:solidFill>
          <a:ln w="12700">
            <a:solidFill>
              <a:srgbClr val="5596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5" name="矩形 24"/>
          <p:cNvSpPr/>
          <p:nvPr>
            <p:custDataLst>
              <p:tags r:id="rId12"/>
            </p:custDataLst>
          </p:nvPr>
        </p:nvSpPr>
        <p:spPr>
          <a:xfrm>
            <a:off x="3147695" y="2904490"/>
            <a:ext cx="709295" cy="972185"/>
          </a:xfrm>
          <a:prstGeom prst="rect">
            <a:avLst/>
          </a:prstGeom>
        </p:spPr>
        <p:txBody>
          <a:bodyPr wrap="square">
            <a:noAutofit/>
          </a:bodyPr>
          <a:lstStyle/>
          <a:p>
            <a:pPr algn="just" defTabSz="685800">
              <a:lnSpc>
                <a:spcPct val="150000"/>
              </a:lnSpc>
              <a:buClr>
                <a:srgbClr val="0070C0"/>
              </a:buClr>
            </a:pPr>
            <a:r>
              <a:rPr lang="en-US" altLang="zh-CN" sz="3600" dirty="0">
                <a:solidFill>
                  <a:prstClr val="white"/>
                </a:solidFill>
                <a:latin typeface="+mn-lt"/>
                <a:ea typeface="+mn-ea"/>
                <a:cs typeface="+mn-ea"/>
                <a:sym typeface="+mn-lt"/>
              </a:rPr>
              <a:t>02</a:t>
            </a:r>
            <a:endParaRPr lang="zh-CN" altLang="zh-CN" sz="3600" dirty="0">
              <a:solidFill>
                <a:prstClr val="white"/>
              </a:solidFill>
              <a:latin typeface="+mn-lt"/>
              <a:ea typeface="+mn-ea"/>
              <a:cs typeface="+mn-ea"/>
              <a:sym typeface="+mn-lt"/>
            </a:endParaRPr>
          </a:p>
        </p:txBody>
      </p:sp>
      <p:sp>
        <p:nvSpPr>
          <p:cNvPr id="46" name="文本框 45"/>
          <p:cNvSpPr txBox="1"/>
          <p:nvPr/>
        </p:nvSpPr>
        <p:spPr>
          <a:xfrm>
            <a:off x="1384300" y="561340"/>
            <a:ext cx="7137400" cy="491490"/>
          </a:xfrm>
          <a:prstGeom prst="rect">
            <a:avLst/>
          </a:prstGeom>
          <a:noFill/>
        </p:spPr>
        <p:txBody>
          <a:bodyPr wrap="square" rtlCol="0">
            <a:spAutoFit/>
          </a:bodyPr>
          <a:p>
            <a:r>
              <a:rPr lang="en-US" altLang="zh-CN" sz="2600" b="1" dirty="0">
                <a:solidFill>
                  <a:srgbClr val="007457"/>
                </a:solidFill>
                <a:latin typeface="+mn-lt"/>
                <a:ea typeface="+mn-ea"/>
                <a:cs typeface="+mn-ea"/>
                <a:sym typeface="+mn-lt"/>
              </a:rPr>
              <a:t>1.</a:t>
            </a:r>
            <a:r>
              <a:rPr lang="zh-CN" altLang="en-US" sz="2600" b="1" dirty="0">
                <a:solidFill>
                  <a:srgbClr val="007457"/>
                </a:solidFill>
                <a:latin typeface="+mn-lt"/>
                <a:ea typeface="+mn-ea"/>
                <a:cs typeface="+mn-ea"/>
                <a:sym typeface="+mn-lt"/>
              </a:rPr>
              <a:t>差旅平台意义</a:t>
            </a:r>
            <a:endParaRPr lang="zh-CN" altLang="en-US" sz="2600"/>
          </a:p>
        </p:txBody>
      </p:sp>
    </p:spTree>
  </p:cSld>
  <p:clrMapOvr>
    <a:masterClrMapping/>
  </p:clrMapOvr>
  <mc:AlternateContent xmlns:mc="http://schemas.openxmlformats.org/markup-compatibility/2006">
    <mc:Choice xmlns:p14="http://schemas.microsoft.com/office/powerpoint/2010/main" Requires="p14">
      <p:transition spd="slow" p14:dur="1500" advClick="0" advTm="3000">
        <p:comb/>
      </p:transition>
    </mc:Choice>
    <mc:Fallback>
      <p:transition spd="slow" advClick="0" advTm="3000">
        <p:comb/>
      </p:transition>
    </mc:Fallback>
  </mc:AlternateContent>
  <p:timing>
    <p:tnLst>
      <p:par>
        <p:cTn id="1" dur="indefinite" restart="never" nodeType="tmRoot"/>
      </p:par>
    </p:tnLst>
    <p:bldLst>
      <p:bldP spid="13" grpId="0" bldLvl="0" animBg="1"/>
      <p:bldP spid="13" grpId="1" animBg="1"/>
      <p:bldP spid="3" grpId="0"/>
      <p:bldP spid="24" grpId="0"/>
      <p:bldP spid="22" grpId="0"/>
      <p:bldP spid="26" grpId="0" animBg="1"/>
      <p:bldP spid="26" grpId="1" animBg="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3.2</a:t>
            </a:r>
            <a:r>
              <a:rPr lang="zh-CN"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申请行程</a:t>
            </a:r>
            <a:r>
              <a:rPr altLang="zh-CN"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4326255" cy="418274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endPar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en-US" altLang="zh-CN" sz="2200" dirty="0">
                <a:latin typeface="华文中宋" panose="02010600040101010101" charset="-122"/>
                <a:ea typeface="华文中宋" panose="02010600040101010101" charset="-122"/>
                <a:cs typeface="+mn-ea"/>
                <a:sym typeface="+mn-ea"/>
              </a:rPr>
              <a:t>3.2.1</a:t>
            </a:r>
            <a:r>
              <a:rPr lang="zh-CN" altLang="en-US" sz="2200" dirty="0">
                <a:latin typeface="华文中宋" panose="02010600040101010101" charset="-122"/>
                <a:ea typeface="华文中宋" panose="02010600040101010101" charset="-122"/>
                <a:cs typeface="+mn-ea"/>
                <a:sym typeface="+mn-ea"/>
              </a:rPr>
              <a:t>进入差旅平台，点击右下角</a:t>
            </a:r>
            <a:r>
              <a:rPr lang="en-US" altLang="zh-CN" sz="2200" dirty="0">
                <a:latin typeface="华文中宋" panose="02010600040101010101" charset="-122"/>
                <a:ea typeface="华文中宋" panose="02010600040101010101" charset="-122"/>
                <a:cs typeface="+mn-ea"/>
                <a:sym typeface="+mn-ea"/>
              </a:rPr>
              <a:t>“</a:t>
            </a:r>
            <a:r>
              <a:rPr lang="zh-CN" altLang="en-US" sz="2200" dirty="0">
                <a:latin typeface="华文中宋" panose="02010600040101010101" charset="-122"/>
                <a:ea typeface="华文中宋" panose="02010600040101010101" charset="-122"/>
                <a:cs typeface="+mn-ea"/>
                <a:sym typeface="+mn-ea"/>
              </a:rPr>
              <a:t>行程申请</a:t>
            </a:r>
            <a:r>
              <a:rPr lang="en-US" altLang="zh-CN" sz="2200" dirty="0">
                <a:latin typeface="华文中宋" panose="02010600040101010101" charset="-122"/>
                <a:ea typeface="华文中宋" panose="02010600040101010101" charset="-122"/>
                <a:cs typeface="+mn-ea"/>
                <a:sym typeface="+mn-ea"/>
              </a:rPr>
              <a:t>”</a:t>
            </a:r>
            <a:r>
              <a:rPr lang="zh-CN" altLang="en-US" sz="2200" dirty="0">
                <a:latin typeface="华文中宋" panose="02010600040101010101" charset="-122"/>
                <a:ea typeface="华文中宋" panose="02010600040101010101" charset="-122"/>
                <a:cs typeface="+mn-ea"/>
                <a:sym typeface="+mn-ea"/>
              </a:rPr>
              <a:t>。</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a:t>
            </a:r>
            <a:endParaRPr lang="zh-CN" altLang="en-US" sz="2200">
              <a:solidFill>
                <a:schemeClr val="tx1"/>
              </a:solidFill>
              <a:latin typeface="华文中宋" panose="02010600040101010101" charset="-122"/>
              <a:ea typeface="华文中宋" panose="02010600040101010101" charset="-122"/>
            </a:endParaRPr>
          </a:p>
        </p:txBody>
      </p:sp>
      <p:pic>
        <p:nvPicPr>
          <p:cNvPr id="3" name="图片 2"/>
          <p:cNvPicPr>
            <a:picLocks noChangeAspect="1"/>
          </p:cNvPicPr>
          <p:nvPr/>
        </p:nvPicPr>
        <p:blipFill>
          <a:blip r:embed="rId3"/>
          <a:stretch>
            <a:fillRect/>
          </a:stretch>
        </p:blipFill>
        <p:spPr>
          <a:xfrm>
            <a:off x="6403975" y="236855"/>
            <a:ext cx="4954270" cy="6384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3.2</a:t>
            </a:r>
            <a:r>
              <a:rPr lang="zh-CN"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申请行程</a:t>
            </a:r>
            <a:r>
              <a:rPr altLang="zh-CN"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altLang="zh-CN" sz="2200" dirty="0">
                <a:latin typeface="华文中宋" panose="02010600040101010101" charset="-122"/>
                <a:ea typeface="华文中宋" panose="02010600040101010101" charset="-122"/>
                <a:cs typeface="+mn-ea"/>
                <a:sym typeface="+mn-ea"/>
              </a:rPr>
              <a:t> 3.2.2</a:t>
            </a:r>
            <a:r>
              <a:rPr lang="zh-CN" altLang="en-US" sz="2200" dirty="0">
                <a:latin typeface="华文中宋" panose="02010600040101010101" charset="-122"/>
                <a:ea typeface="华文中宋" panose="02010600040101010101" charset="-122"/>
                <a:cs typeface="+mn-ea"/>
                <a:sym typeface="+mn-ea"/>
              </a:rPr>
              <a:t>完善行程申请信息。</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a:t>
            </a:r>
            <a:endParaRPr lang="zh-CN" altLang="en-US" sz="2200">
              <a:solidFill>
                <a:schemeClr val="tx1"/>
              </a:solidFill>
              <a:latin typeface="华文中宋" panose="02010600040101010101" charset="-122"/>
              <a:ea typeface="华文中宋" panose="02010600040101010101" charset="-122"/>
            </a:endParaRPr>
          </a:p>
        </p:txBody>
      </p:sp>
      <p:sp>
        <p:nvSpPr>
          <p:cNvPr id="25603" name="文本框 99"/>
          <p:cNvSpPr txBox="1">
            <a:spLocks noChangeArrowheads="1"/>
          </p:cNvSpPr>
          <p:nvPr/>
        </p:nvSpPr>
        <p:spPr bwMode="auto">
          <a:xfrm>
            <a:off x="1078230" y="1412875"/>
            <a:ext cx="5427980" cy="3646170"/>
          </a:xfrm>
          <a:prstGeom prst="rect">
            <a:avLst/>
          </a:prstGeom>
          <a:noFill/>
          <a:ln>
            <a:noFill/>
          </a:ln>
        </p:spPr>
        <p:txBody>
          <a:bodyPr wrap="square">
            <a:spAutoFit/>
          </a:bodyPr>
          <a:lstStyle>
            <a:lvl1pPr indent="355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选择本次出行使用项目，项目较多可输入项目号进行检索。</a:t>
            </a:r>
            <a:endParaRPr kumimoji="0" lang="zh-CN" altLang="en-US" sz="2200" b="0" i="0" u="none" strike="noStrike" cap="none" spc="0" normalizeH="0" baseline="0" dirty="0">
              <a:latin typeface="华文中宋" panose="02010600040101010101" charset="-122"/>
              <a:ea typeface="华文中宋" panose="02010600040101010101" charset="-122"/>
              <a:cs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出差人员可添加校内或校外同行人员。</a:t>
            </a:r>
            <a:endParaRPr kumimoji="0" lang="zh-CN" altLang="en-US" sz="2200" b="0" i="0" u="none" strike="noStrike" cap="none" spc="0" normalizeH="0" baseline="0" dirty="0">
              <a:latin typeface="华文中宋" panose="02010600040101010101" charset="-122"/>
              <a:ea typeface="华文中宋" panose="02010600040101010101" charset="-122"/>
              <a:cs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*注意：校外人员默认按其他人员标准报销，如您添加的校外人员级别为正教授或厅局级及以上，请在行程备注中说明。</a:t>
            </a:r>
            <a:endParaRPr kumimoji="0" lang="zh-CN" altLang="en-US" sz="2200" b="0" i="0" u="none" strike="noStrike" cap="none" spc="0" normalizeH="0" baseline="0" dirty="0">
              <a:latin typeface="华文中宋" panose="02010600040101010101" charset="-122"/>
              <a:ea typeface="华文中宋" panose="02010600040101010101" charset="-122"/>
              <a:cs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kumimoji="0" lang="zh-CN" altLang="en-US" sz="2200" b="0" i="0" u="none" strike="noStrike" cap="none" spc="0" normalizeH="0" baseline="0" dirty="0">
                <a:latin typeface="华文中宋" panose="02010600040101010101" charset="-122"/>
                <a:ea typeface="华文中宋" panose="02010600040101010101" charset="-122"/>
                <a:cs typeface="+mn-ea"/>
              </a:rPr>
              <a:t>填写完毕，点击提交发起行程申请。</a:t>
            </a:r>
            <a:endParaRPr kumimoji="0" sz="24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endParaRPr>
          </a:p>
        </p:txBody>
      </p:sp>
      <p:pic>
        <p:nvPicPr>
          <p:cNvPr id="4" name="图片 3"/>
          <p:cNvPicPr>
            <a:picLocks noChangeAspect="1"/>
          </p:cNvPicPr>
          <p:nvPr/>
        </p:nvPicPr>
        <p:blipFill>
          <a:blip r:embed="rId3"/>
          <a:stretch>
            <a:fillRect/>
          </a:stretch>
        </p:blipFill>
        <p:spPr>
          <a:xfrm>
            <a:off x="7021830" y="104775"/>
            <a:ext cx="4336415" cy="6504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3.3</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行程审批</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3853180" cy="538734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endPar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endPar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项目负责人进入审批界面方式：点击“个人中心”→“我的审批”，根据申请详情，同意</a:t>
            </a:r>
            <a:r>
              <a:rPr lang="en-US" altLang="zh-CN" sz="2200" dirty="0">
                <a:latin typeface="华文中宋" panose="02010600040101010101" charset="-122"/>
                <a:ea typeface="华文中宋" panose="02010600040101010101" charset="-122"/>
                <a:cs typeface="+mn-ea"/>
                <a:sym typeface="+mn-ea"/>
              </a:rPr>
              <a:t>/</a:t>
            </a:r>
            <a:r>
              <a:rPr lang="zh-CN" altLang="en-US" sz="2200" dirty="0">
                <a:latin typeface="华文中宋" panose="02010600040101010101" charset="-122"/>
                <a:ea typeface="华文中宋" panose="02010600040101010101" charset="-122"/>
                <a:cs typeface="+mn-ea"/>
                <a:sym typeface="+mn-ea"/>
              </a:rPr>
              <a:t>拒绝审批，确认审批结果即可。</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6" name="图片 5"/>
          <p:cNvPicPr>
            <a:picLocks noChangeAspect="1"/>
          </p:cNvPicPr>
          <p:nvPr/>
        </p:nvPicPr>
        <p:blipFill>
          <a:blip r:embed="rId3"/>
          <a:stretch>
            <a:fillRect/>
          </a:stretch>
        </p:blipFill>
        <p:spPr>
          <a:xfrm>
            <a:off x="6096000" y="0"/>
            <a:ext cx="5453380" cy="6748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3543935" cy="4613275"/>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endPar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lang="en-US" altLang="zh-CN" sz="2200" dirty="0">
                <a:latin typeface="华文中宋" panose="02010600040101010101" charset="-122"/>
                <a:ea typeface="华文中宋" panose="02010600040101010101" charset="-122"/>
                <a:cs typeface="+mn-ea"/>
                <a:sym typeface="+mn-ea"/>
              </a:rPr>
              <a:t>3.4.1</a:t>
            </a:r>
            <a:r>
              <a:rPr lang="zh-CN" altLang="en-US" sz="2200" dirty="0">
                <a:latin typeface="华文中宋" panose="02010600040101010101" charset="-122"/>
                <a:ea typeface="华文中宋" panose="02010600040101010101" charset="-122"/>
                <a:cs typeface="+mn-ea"/>
                <a:sym typeface="+mn-ea"/>
              </a:rPr>
              <a:t>选中“已审”行程，点击“授信订票”，跳转订票界面，进行该行程的购票。</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3" name="图片 2"/>
          <p:cNvPicPr>
            <a:picLocks noChangeAspect="1"/>
          </p:cNvPicPr>
          <p:nvPr/>
        </p:nvPicPr>
        <p:blipFill>
          <a:blip r:embed="rId3"/>
          <a:stretch>
            <a:fillRect/>
          </a:stretch>
        </p:blipFill>
        <p:spPr>
          <a:xfrm>
            <a:off x="5737225" y="142240"/>
            <a:ext cx="5696585" cy="6477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3.4</a:t>
            </a:r>
            <a:r>
              <a:rPr lang="zh-CN" altLang="en-US" sz="2600" kern="1200" dirty="0">
                <a:solidFill>
                  <a:srgbClr val="007457"/>
                </a:solidFill>
                <a:latin typeface="+mn-lt"/>
                <a:ea typeface="+mn-ea"/>
                <a:cs typeface="+mn-ea"/>
                <a:sym typeface="+mn-ea"/>
              </a:rPr>
              <a:t>授信订票</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985520" y="1074420"/>
            <a:ext cx="4243705" cy="5365750"/>
          </a:xfrm>
          <a:prstGeom prst="rect">
            <a:avLst/>
          </a:prstGeom>
          <a:noFill/>
        </p:spPr>
        <p:txBody>
          <a:bodyPr wrap="square" rtlCol="0">
            <a:noAutofit/>
          </a:bodyPr>
          <a:p>
            <a:pPr marL="0" marR="0" lvl="0" indent="406400" algn="just" defTabSz="914400" rtl="0" eaLnBrk="0" fontAlgn="base" latinLnBrk="0" hangingPunct="0">
              <a:lnSpc>
                <a:spcPct val="15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 </a:t>
            </a:r>
            <a:r>
              <a:rPr lang="en-US" altLang="zh-CN" sz="2200" dirty="0">
                <a:latin typeface="华文中宋" panose="02010600040101010101" charset="-122"/>
                <a:ea typeface="华文中宋" panose="02010600040101010101" charset="-122"/>
                <a:cs typeface="+mn-ea"/>
                <a:sym typeface="+mn-ea"/>
              </a:rPr>
              <a:t>3</a:t>
            </a:r>
            <a:r>
              <a:rPr lang="zh-CN" altLang="en-US" sz="2200" dirty="0">
                <a:latin typeface="华文中宋" panose="02010600040101010101" charset="-122"/>
                <a:ea typeface="华文中宋" panose="02010600040101010101" charset="-122"/>
                <a:cs typeface="+mn-ea"/>
                <a:sym typeface="+mn-ea"/>
              </a:rPr>
              <a:t>.</a:t>
            </a:r>
            <a:r>
              <a:rPr lang="en-US" altLang="zh-CN" sz="2200" dirty="0">
                <a:latin typeface="华文中宋" panose="02010600040101010101" charset="-122"/>
                <a:ea typeface="华文中宋" panose="02010600040101010101" charset="-122"/>
                <a:cs typeface="+mn-ea"/>
                <a:sym typeface="+mn-ea"/>
              </a:rPr>
              <a:t>4</a:t>
            </a:r>
            <a:r>
              <a:rPr lang="zh-CN" altLang="en-US" sz="2200" dirty="0">
                <a:latin typeface="华文中宋" panose="02010600040101010101" charset="-122"/>
                <a:ea typeface="华文中宋" panose="02010600040101010101" charset="-122"/>
                <a:cs typeface="+mn-ea"/>
                <a:sym typeface="+mn-ea"/>
              </a:rPr>
              <a:t>.2按照铁路网要求，</a:t>
            </a:r>
            <a:r>
              <a:rPr lang="zh-CN" altLang="en-US" sz="2200" b="1" dirty="0">
                <a:latin typeface="华文中宋" panose="02010600040101010101" charset="-122"/>
                <a:ea typeface="华文中宋" panose="02010600040101010101" charset="-122"/>
                <a:cs typeface="+mn-ea"/>
                <a:sym typeface="+mn-ea"/>
              </a:rPr>
              <a:t>首次</a:t>
            </a:r>
            <a:r>
              <a:rPr lang="zh-CN" altLang="en-US" sz="2200" dirty="0">
                <a:latin typeface="华文中宋" panose="02010600040101010101" charset="-122"/>
                <a:ea typeface="华文中宋" panose="02010600040101010101" charset="-122"/>
                <a:cs typeface="+mn-ea"/>
                <a:sym typeface="+mn-ea"/>
              </a:rPr>
              <a:t>购票前必须绑定个人12306账户，绑定成功后即可进行预定。</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绑定程序：差旅平台—授信订票—我的—绑定12306—输入信息—确定。</a:t>
            </a:r>
            <a:endParaRPr lang="zh-CN" altLang="en-US" sz="2200" dirty="0">
              <a:latin typeface="华文中宋" panose="02010600040101010101" charset="-122"/>
              <a:ea typeface="华文中宋" panose="02010600040101010101" charset="-122"/>
              <a:cs typeface="+mn-ea"/>
              <a:sym typeface="+mn-ea"/>
            </a:endParaRPr>
          </a:p>
          <a:p>
            <a:pPr marL="0" marR="0" lvl="0" indent="406400" algn="just" defTabSz="914400" rtl="0" eaLnBrk="0" fontAlgn="base" latinLnBrk="0" hangingPunct="0">
              <a:lnSpc>
                <a:spcPct val="150000"/>
              </a:lnSpc>
              <a:spcBef>
                <a:spcPct val="0"/>
              </a:spcBef>
              <a:spcAft>
                <a:spcPct val="0"/>
              </a:spcAft>
              <a:buClrTx/>
              <a:buSzTx/>
              <a:buFontTx/>
              <a:buNone/>
              <a:defRPr/>
            </a:pPr>
            <a:r>
              <a:rPr lang="zh-CN" altLang="en-US" sz="2200" dirty="0">
                <a:latin typeface="华文中宋" panose="02010600040101010101" charset="-122"/>
                <a:ea typeface="华文中宋" panose="02010600040101010101" charset="-122"/>
                <a:cs typeface="+mn-ea"/>
                <a:sym typeface="+mn-ea"/>
              </a:rPr>
              <a:t>此处可通过“全部订单”，实时查看本人所预定的各项订单。</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3" name="图片 2"/>
          <p:cNvPicPr>
            <a:picLocks noChangeAspect="1"/>
          </p:cNvPicPr>
          <p:nvPr/>
        </p:nvPicPr>
        <p:blipFill>
          <a:blip r:embed="rId3"/>
          <a:stretch>
            <a:fillRect/>
          </a:stretch>
        </p:blipFill>
        <p:spPr>
          <a:xfrm>
            <a:off x="6598920" y="60325"/>
            <a:ext cx="4892040" cy="645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3.5</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延长行程</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4" name="文本框 3"/>
          <p:cNvSpPr txBox="1"/>
          <p:nvPr/>
        </p:nvSpPr>
        <p:spPr>
          <a:xfrm>
            <a:off x="996950" y="1337310"/>
            <a:ext cx="9882505" cy="3671570"/>
          </a:xfrm>
          <a:prstGeom prst="rect">
            <a:avLst/>
          </a:prstGeom>
          <a:noFill/>
        </p:spPr>
        <p:txBody>
          <a:bodyPr wrap="square" rtlCol="0" anchor="t">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确因工作需要延长差旅时间的，请在行程结束前按出行时间修改流程办理审批手续。</a:t>
            </a:r>
            <a:endParaRPr kumimoji="0" sz="2400" b="0" i="0" u="none" strike="noStrike" kern="0"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0"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延长</a:t>
            </a:r>
            <a:r>
              <a:rPr lang="zh-CN" sz="2400" kern="0">
                <a:latin typeface="华文中宋" panose="02010600040101010101" charset="-122"/>
                <a:ea typeface="华文中宋" panose="02010600040101010101" charset="-122"/>
                <a:cs typeface="华文中宋" panose="02010600040101010101" charset="-122"/>
                <a:sym typeface="+mn-ea"/>
              </a:rPr>
              <a:t>行程</a:t>
            </a:r>
            <a:r>
              <a:rPr sz="2400" kern="0">
                <a:latin typeface="华文中宋" panose="02010600040101010101" charset="-122"/>
                <a:ea typeface="华文中宋" panose="02010600040101010101" charset="-122"/>
                <a:cs typeface="华文中宋" panose="02010600040101010101" charset="-122"/>
                <a:sym typeface="+mn-ea"/>
              </a:rPr>
              <a:t>方法：</a:t>
            </a:r>
            <a:endParaRPr sz="2400" kern="0">
              <a:latin typeface="华文中宋" panose="02010600040101010101" charset="-122"/>
              <a:ea typeface="华文中宋" panose="02010600040101010101" charset="-122"/>
              <a:cs typeface="华文中宋" panose="02010600040101010101"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点击“差旅</a:t>
            </a:r>
            <a:r>
              <a:rPr lang="zh-CN" sz="2400" kern="0">
                <a:latin typeface="华文中宋" panose="02010600040101010101" charset="-122"/>
                <a:ea typeface="华文中宋" panose="02010600040101010101" charset="-122"/>
                <a:cs typeface="华文中宋" panose="02010600040101010101" charset="-122"/>
                <a:sym typeface="+mn-ea"/>
              </a:rPr>
              <a:t>平台</a:t>
            </a:r>
            <a:r>
              <a:rPr sz="2400" kern="0">
                <a:latin typeface="华文中宋" panose="02010600040101010101" charset="-122"/>
                <a:ea typeface="华文中宋" panose="02010600040101010101" charset="-122"/>
                <a:cs typeface="华文中宋" panose="02010600040101010101" charset="-122"/>
                <a:sym typeface="+mn-ea"/>
              </a:rPr>
              <a:t>”—选中待修改</a:t>
            </a:r>
            <a:r>
              <a:rPr lang="zh-CN" sz="2400" kern="0">
                <a:latin typeface="华文中宋" panose="02010600040101010101" charset="-122"/>
                <a:ea typeface="华文中宋" panose="02010600040101010101" charset="-122"/>
                <a:cs typeface="华文中宋" panose="02010600040101010101" charset="-122"/>
                <a:sym typeface="+mn-ea"/>
              </a:rPr>
              <a:t>行程</a:t>
            </a:r>
            <a:r>
              <a:rPr sz="2400" kern="0">
                <a:latin typeface="华文中宋" panose="02010600040101010101" charset="-122"/>
                <a:ea typeface="华文中宋" panose="02010600040101010101" charset="-122"/>
                <a:cs typeface="华文中宋" panose="02010600040101010101" charset="-122"/>
                <a:sym typeface="+mn-ea"/>
              </a:rPr>
              <a:t>—点击“修改”—修改行程申请单的结束时间—确定。</a:t>
            </a:r>
            <a:endParaRPr sz="2400" kern="0">
              <a:latin typeface="华文中宋" panose="02010600040101010101" charset="-122"/>
              <a:ea typeface="华文中宋" panose="02010600040101010101" charset="-122"/>
              <a:cs typeface="华文中宋" panose="02010600040101010101" charset="-122"/>
              <a:sym typeface="+mn-ea"/>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0"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r>
              <a:rPr sz="2400" kern="0">
                <a:latin typeface="华文中宋" panose="02010600040101010101" charset="-122"/>
                <a:ea typeface="华文中宋" panose="02010600040101010101" charset="-122"/>
                <a:cs typeface="华文中宋" panose="02010600040101010101" charset="-122"/>
                <a:sym typeface="+mn-ea"/>
              </a:rPr>
              <a:t>等待项目负责人再审批通过后，才可进行交通票的改签操作。</a:t>
            </a:r>
            <a:endParaRPr kumimoji="0" lang="zh-CN" altLang="en-US" sz="2200" b="0" i="0" u="none" strike="noStrike" cap="none" spc="0" normalizeH="0" baseline="0">
              <a:latin typeface="华文中宋" panose="02010600040101010101" charset="-122"/>
              <a:ea typeface="华文中宋" panose="02010600040101010101" charset="-122"/>
              <a:cs typeface="华文中宋" panose="02010600040101010101"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kumimoji="0" sz="2400" b="0" i="0" u="none" strike="noStrike" kern="100" cap="none" spc="0" normalizeH="0" baseline="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endParaRPr>
          </a:p>
          <a:p>
            <a:pPr marL="0" marR="0" lvl="0" indent="406400" algn="just" defTabSz="914400" rtl="0" eaLnBrk="0" fontAlgn="base" latinLnBrk="0" hangingPunct="0">
              <a:lnSpc>
                <a:spcPct val="100000"/>
              </a:lnSpc>
              <a:spcBef>
                <a:spcPct val="0"/>
              </a:spcBef>
              <a:spcAft>
                <a:spcPct val="0"/>
              </a:spcAft>
              <a:buClrTx/>
              <a:buSzTx/>
              <a:buFontTx/>
              <a:buNone/>
              <a:defRPr/>
            </a:pPr>
            <a:endParaRPr lang="en-US" altLang="zh-CN" sz="24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3.6</a:t>
            </a:r>
            <a:r>
              <a:rPr lang="zh-CN" altLang="en-US" sz="2600" kern="1200" dirty="0">
                <a:solidFill>
                  <a:srgbClr val="007457"/>
                </a:solidFill>
                <a:latin typeface="+mn-lt"/>
                <a:ea typeface="+mn-ea"/>
                <a:cs typeface="+mn-ea"/>
                <a:sym typeface="+mn-ea"/>
              </a:rPr>
              <a:t>完成行程</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290955" y="905510"/>
            <a:ext cx="3437890" cy="5124450"/>
          </a:xfrm>
          <a:prstGeom prst="rect">
            <a:avLst/>
          </a:prstGeom>
          <a:noFill/>
        </p:spPr>
        <p:txBody>
          <a:bodyPr wrap="square" rtlCol="0">
            <a:noAutofit/>
          </a:bodyPr>
          <a:p>
            <a:pPr marL="0" indent="0" algn="just" latinLnBrk="0">
              <a:lnSpc>
                <a:spcPts val="3600"/>
              </a:lnSpc>
            </a:pPr>
            <a:r>
              <a:rPr lang="en-US" altLang="zh-CN" sz="2600">
                <a:solidFill>
                  <a:schemeClr val="tx1"/>
                </a:solidFill>
                <a:latin typeface="华文中宋" panose="02010600040101010101" charset="-122"/>
                <a:ea typeface="华文中宋" panose="02010600040101010101" charset="-122"/>
              </a:rPr>
              <a:t>   </a:t>
            </a:r>
            <a:endParaRPr lang="en-US" altLang="zh-CN" sz="2600">
              <a:solidFill>
                <a:schemeClr val="tx1"/>
              </a:solidFill>
              <a:latin typeface="华文中宋" panose="02010600040101010101" charset="-122"/>
              <a:ea typeface="华文中宋" panose="02010600040101010101" charset="-122"/>
            </a:endParaRPr>
          </a:p>
          <a:p>
            <a:pPr marL="0" indent="0" algn="just" latinLnBrk="0">
              <a:lnSpc>
                <a:spcPts val="3600"/>
              </a:lnSpc>
            </a:pPr>
            <a:endParaRPr lang="en-US" altLang="zh-CN" sz="2600" dirty="0">
              <a:solidFill>
                <a:schemeClr val="tx1"/>
              </a:solidFill>
              <a:latin typeface="华文中宋" panose="02010600040101010101" charset="-122"/>
              <a:ea typeface="华文中宋" panose="02010600040101010101" charset="-122"/>
              <a:cs typeface="+mn-ea"/>
              <a:sym typeface="+mn-ea"/>
            </a:endParaRPr>
          </a:p>
          <a:p>
            <a:pPr marL="0" indent="0" algn="just" latinLnBrk="0">
              <a:lnSpc>
                <a:spcPts val="3600"/>
              </a:lnSpc>
            </a:pPr>
            <a:r>
              <a:rPr lang="en-US" altLang="zh-CN" sz="2600">
                <a:solidFill>
                  <a:schemeClr val="tx1"/>
                </a:solidFill>
                <a:latin typeface="华文中宋" panose="02010600040101010101" charset="-122"/>
                <a:ea typeface="华文中宋" panose="02010600040101010101" charset="-122"/>
              </a:rPr>
              <a:t>    </a:t>
            </a:r>
            <a:r>
              <a:rPr lang="zh-CN" altLang="en-US" sz="2200" dirty="0">
                <a:latin typeface="华文中宋" panose="02010600040101010101" charset="-122"/>
                <a:ea typeface="华文中宋" panose="02010600040101010101" charset="-122"/>
                <a:cs typeface="+mn-ea"/>
                <a:sym typeface="+mn-ea"/>
              </a:rPr>
              <a:t>出差完成后需进入差旅服务平台，左滑该行程，进入行程完成界面，再次确认行程实际起止时间，完结行程。</a:t>
            </a:r>
            <a:endParaRPr lang="zh-CN" altLang="en-US" sz="2200">
              <a:solidFill>
                <a:schemeClr val="tx1"/>
              </a:solidFill>
              <a:latin typeface="华文中宋" panose="02010600040101010101" charset="-122"/>
              <a:ea typeface="华文中宋" panose="02010600040101010101" charset="-122"/>
            </a:endParaRPr>
          </a:p>
        </p:txBody>
      </p:sp>
      <p:pic>
        <p:nvPicPr>
          <p:cNvPr id="11" name="图片 10"/>
          <p:cNvPicPr>
            <a:picLocks noChangeAspect="1"/>
          </p:cNvPicPr>
          <p:nvPr/>
        </p:nvPicPr>
        <p:blipFill>
          <a:blip r:embed="rId3"/>
          <a:stretch>
            <a:fillRect/>
          </a:stretch>
        </p:blipFill>
        <p:spPr>
          <a:xfrm>
            <a:off x="5320665" y="304165"/>
            <a:ext cx="6037580" cy="6223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485"/>
            <a:ext cx="6557645" cy="518795"/>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3.7</a:t>
            </a:r>
            <a:r>
              <a:rPr lang="zh-CN" altLang="en-US" sz="2600" kern="1200" dirty="0">
                <a:solidFill>
                  <a:srgbClr val="007457"/>
                </a:solidFill>
                <a:latin typeface="+mn-lt"/>
                <a:ea typeface="+mn-ea"/>
                <a:cs typeface="+mn-ea"/>
                <a:sym typeface="+mn-ea"/>
              </a:rPr>
              <a:t>补助报销</a:t>
            </a:r>
            <a:r>
              <a:rPr lang="en-US" altLang="zh-CN" sz="2600" kern="1200" dirty="0">
                <a:solidFill>
                  <a:srgbClr val="007457"/>
                </a:solidFill>
                <a:latin typeface="+mn-lt"/>
                <a:ea typeface="+mn-ea"/>
                <a:cs typeface="+mn-ea"/>
                <a:sym typeface="+mn-ea"/>
              </a:rPr>
              <a:t>-</a:t>
            </a:r>
            <a:r>
              <a:rPr lang="zh-CN" altLang="en-US" sz="2600" kern="1200" dirty="0">
                <a:solidFill>
                  <a:srgbClr val="007457"/>
                </a:solidFill>
                <a:latin typeface="+mn-lt"/>
                <a:ea typeface="+mn-ea"/>
                <a:cs typeface="+mn-ea"/>
                <a:sym typeface="+mn-ea"/>
              </a:rPr>
              <a:t>在网页端申请</a:t>
            </a: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995045"/>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altLang="zh-CN" sz="2200" dirty="0">
                <a:latin typeface="华文中宋" panose="02010600040101010101" charset="-122"/>
                <a:ea typeface="华文中宋" panose="02010600040101010101" charset="-122"/>
                <a:cs typeface="+mn-ea"/>
                <a:sym typeface="+mn-ea"/>
              </a:rPr>
              <a:t> 3.7.1</a:t>
            </a:r>
            <a:r>
              <a:rPr lang="zh-CN" altLang="en-US" sz="2200" dirty="0">
                <a:latin typeface="华文中宋" panose="02010600040101010101" charset="-122"/>
                <a:ea typeface="华文中宋" panose="02010600040101010101" charset="-122"/>
                <a:cs typeface="+mn-ea"/>
                <a:sym typeface="+mn-ea"/>
              </a:rPr>
              <a:t>出差行程完成且财务进行平台对账后，可在“财务网上综合服务平台-网上报账系统-商旅平台报销”模块检索到该行程</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4" name="图片 3"/>
          <p:cNvPicPr>
            <a:picLocks noChangeAspect="1"/>
          </p:cNvPicPr>
          <p:nvPr/>
        </p:nvPicPr>
        <p:blipFill>
          <a:blip r:embed="rId3"/>
          <a:stretch>
            <a:fillRect/>
          </a:stretch>
        </p:blipFill>
        <p:spPr>
          <a:xfrm>
            <a:off x="765810" y="2027555"/>
            <a:ext cx="10323195" cy="4033520"/>
          </a:xfrm>
          <a:prstGeom prst="rect">
            <a:avLst/>
          </a:prstGeom>
        </p:spPr>
      </p:pic>
      <p:pic>
        <p:nvPicPr>
          <p:cNvPr id="5" name="图片 4"/>
          <p:cNvPicPr>
            <a:picLocks noChangeAspect="1"/>
          </p:cNvPicPr>
          <p:nvPr/>
        </p:nvPicPr>
        <p:blipFill>
          <a:blip r:embed="rId4"/>
          <a:stretch>
            <a:fillRect/>
          </a:stretch>
        </p:blipFill>
        <p:spPr>
          <a:xfrm>
            <a:off x="1229360" y="2143125"/>
            <a:ext cx="10512425" cy="4423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3.7</a:t>
            </a:r>
            <a:r>
              <a:rPr lang="zh-CN" altLang="en-US" sz="2600" kern="1200" dirty="0">
                <a:solidFill>
                  <a:srgbClr val="007457"/>
                </a:solidFill>
                <a:latin typeface="+mn-lt"/>
                <a:ea typeface="+mn-ea"/>
                <a:cs typeface="+mn-ea"/>
                <a:sym typeface="+mn-ea"/>
              </a:rPr>
              <a:t>补助报销</a:t>
            </a:r>
            <a:r>
              <a:rPr lang="en-US" altLang="zh-CN" sz="2600" kern="1200" dirty="0">
                <a:solidFill>
                  <a:srgbClr val="007457"/>
                </a:solidFill>
                <a:latin typeface="+mn-lt"/>
                <a:ea typeface="+mn-ea"/>
                <a:cs typeface="+mn-ea"/>
                <a:sym typeface="+mn-ea"/>
              </a:rPr>
              <a:t>-</a:t>
            </a:r>
            <a:r>
              <a:rPr lang="zh-CN" altLang="en-US" sz="2600" kern="1200" dirty="0">
                <a:solidFill>
                  <a:srgbClr val="007457"/>
                </a:solidFill>
                <a:latin typeface="+mn-lt"/>
                <a:ea typeface="+mn-ea"/>
                <a:cs typeface="+mn-ea"/>
                <a:sym typeface="+mn-ea"/>
              </a:rPr>
              <a:t>在网页端申请</a:t>
            </a:r>
            <a:br>
              <a:rPr altLang="zh-CN" sz="2600" kern="10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sym typeface="+mn-ea"/>
              </a:rPr>
            </a:b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995045"/>
            <a:ext cx="10221595" cy="165227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en-US" altLang="zh-CN" sz="2200" dirty="0">
                <a:latin typeface="华文中宋" panose="02010600040101010101" charset="-122"/>
                <a:ea typeface="华文中宋" panose="02010600040101010101" charset="-122"/>
                <a:cs typeface="+mn-ea"/>
                <a:sym typeface="+mn-ea"/>
              </a:rPr>
              <a:t>3.7.2</a:t>
            </a:r>
            <a:r>
              <a:rPr lang="zh-CN" altLang="en-US" sz="2200" dirty="0">
                <a:latin typeface="华文中宋" panose="02010600040101010101" charset="-122"/>
                <a:ea typeface="华文中宋" panose="02010600040101010101" charset="-122"/>
                <a:cs typeface="+mn-ea"/>
                <a:sym typeface="+mn-ea"/>
              </a:rPr>
              <a:t>可填写未在差旅服务平台上预定的其他报销内容（如线下支付的会议费等），并确认补助金额及支付信息，之后提交报销单即可。</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3" name="图片 2"/>
          <p:cNvPicPr>
            <a:picLocks noChangeAspect="1"/>
          </p:cNvPicPr>
          <p:nvPr/>
        </p:nvPicPr>
        <p:blipFill>
          <a:blip r:embed="rId3"/>
          <a:stretch>
            <a:fillRect/>
          </a:stretch>
        </p:blipFill>
        <p:spPr>
          <a:xfrm>
            <a:off x="694690" y="1834515"/>
            <a:ext cx="10900410" cy="4913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20190" y="451668"/>
            <a:ext cx="4800600" cy="519064"/>
          </a:xfrm>
          <a:prstGeom prst="rect">
            <a:avLst/>
          </a:prstGeom>
        </p:spPr>
        <p:txBody>
          <a:bodyPr/>
          <a:lstStyle/>
          <a:p>
            <a:r>
              <a:rPr 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3.7</a:t>
            </a:r>
            <a:r>
              <a:rPr lang="zh-CN" altLang="en-US" sz="2600" kern="1200" dirty="0">
                <a:solidFill>
                  <a:srgbClr val="007457"/>
                </a:solidFill>
                <a:latin typeface="+mn-lt"/>
                <a:ea typeface="+mn-ea"/>
                <a:cs typeface="+mn-ea"/>
                <a:sym typeface="+mn-ea"/>
              </a:rPr>
              <a:t>补助报销</a:t>
            </a:r>
            <a:r>
              <a:rPr lang="en-US" altLang="zh-CN" sz="2600" kern="1200" dirty="0">
                <a:solidFill>
                  <a:srgbClr val="007457"/>
                </a:solidFill>
                <a:latin typeface="+mn-lt"/>
                <a:ea typeface="+mn-ea"/>
                <a:cs typeface="+mn-ea"/>
                <a:sym typeface="+mn-ea"/>
              </a:rPr>
              <a:t>-</a:t>
            </a:r>
            <a:r>
              <a:rPr lang="zh-CN" altLang="en-US" sz="2600" kern="1200" dirty="0">
                <a:solidFill>
                  <a:srgbClr val="007457"/>
                </a:solidFill>
                <a:latin typeface="+mn-lt"/>
                <a:ea typeface="+mn-ea"/>
                <a:cs typeface="+mn-ea"/>
                <a:sym typeface="+mn-ea"/>
              </a:rPr>
              <a:t>在网页端申请</a:t>
            </a:r>
            <a:br>
              <a:rPr altLang="zh-CN" sz="2600" kern="10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sym typeface="+mn-ea"/>
              </a:rPr>
            </a:br>
            <a:br>
              <a:rPr kumimoji="0" altLang="zh-CN" sz="2600" b="0" i="0" u="none" strike="noStrike" kern="100" cap="none" spc="0" normalizeH="0" baseline="0" noProof="0" dirty="0">
                <a:ln>
                  <a:noFill/>
                </a:ln>
                <a:solidFill>
                  <a:srgbClr val="222222"/>
                </a:solidFill>
                <a:effectLst/>
                <a:uLnTx/>
                <a:uFillTx/>
                <a:latin typeface="仿宋_GB2312" panose="02010609030101010101" charset="-122"/>
                <a:ea typeface="仿宋_GB2312" panose="02010609030101010101" charset="-122"/>
                <a:cs typeface="仿宋_GB2312" panose="02010609030101010101" charset="-122"/>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5" name="MH_Other_3"/>
          <p:cNvSpPr/>
          <p:nvPr>
            <p:custDataLst>
              <p:tags r:id="rId1"/>
            </p:custDataLst>
          </p:nvPr>
        </p:nvSpPr>
        <p:spPr>
          <a:xfrm>
            <a:off x="8307705" y="2546985"/>
            <a:ext cx="194945" cy="45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6" name="MH_Other_4"/>
          <p:cNvSpPr/>
          <p:nvPr>
            <p:custDataLst>
              <p:tags r:id="rId2"/>
            </p:custDataLst>
          </p:nvPr>
        </p:nvSpPr>
        <p:spPr>
          <a:xfrm>
            <a:off x="7663815" y="2670810"/>
            <a:ext cx="236855" cy="55880"/>
          </a:xfrm>
          <a:prstGeom prst="ellipse">
            <a:avLst/>
          </a:pr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46" name="矩形 45"/>
          <p:cNvSpPr/>
          <p:nvPr/>
        </p:nvSpPr>
        <p:spPr>
          <a:xfrm>
            <a:off x="9211310" y="3150870"/>
            <a:ext cx="2146935" cy="275590"/>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mn-lt"/>
              <a:ea typeface="+mn-ea"/>
              <a:cs typeface="+mn-ea"/>
              <a:sym typeface="+mn-lt"/>
            </a:endParaRPr>
          </a:p>
        </p:txBody>
      </p:sp>
      <p:sp>
        <p:nvSpPr>
          <p:cNvPr id="67" name="文本框 66"/>
          <p:cNvSpPr txBox="1"/>
          <p:nvPr/>
        </p:nvSpPr>
        <p:spPr>
          <a:xfrm>
            <a:off x="1054100" y="777875"/>
            <a:ext cx="10221595" cy="906780"/>
          </a:xfrm>
          <a:prstGeom prst="rect">
            <a:avLst/>
          </a:prstGeom>
          <a:noFill/>
        </p:spPr>
        <p:txBody>
          <a:bodyPr wrap="square" rtlCol="0">
            <a:noAutofit/>
          </a:bodyPr>
          <a:p>
            <a:pPr marL="0" marR="0" lvl="0" indent="406400" algn="just" defTabSz="914400" rtl="0" eaLnBrk="0" fontAlgn="base" latinLnBrk="0" hangingPunct="0">
              <a:lnSpc>
                <a:spcPct val="100000"/>
              </a:lnSpc>
              <a:spcBef>
                <a:spcPct val="0"/>
              </a:spcBef>
              <a:spcAft>
                <a:spcPct val="0"/>
              </a:spcAft>
              <a:buClrTx/>
              <a:buSzTx/>
              <a:buFontTx/>
              <a:buNone/>
              <a:defRPr/>
            </a:pPr>
            <a:r>
              <a:rPr lang="en-US" sz="2600" kern="100" noProof="0" dirty="0">
                <a:ln>
                  <a:noFill/>
                </a:ln>
                <a:solidFill>
                  <a:srgbClr val="222222"/>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dirty="0">
                <a:latin typeface="华文中宋" panose="02010600040101010101" charset="-122"/>
                <a:ea typeface="华文中宋" panose="02010600040101010101" charset="-122"/>
                <a:cs typeface="+mn-ea"/>
                <a:sym typeface="+mn-ea"/>
              </a:rPr>
              <a:t>3.7.</a:t>
            </a:r>
            <a:r>
              <a:rPr lang="en-US" altLang="zh-CN" sz="2200" dirty="0">
                <a:latin typeface="华文中宋" panose="02010600040101010101" charset="-122"/>
                <a:ea typeface="华文中宋" panose="02010600040101010101" charset="-122"/>
                <a:cs typeface="+mn-ea"/>
                <a:sym typeface="+mn-ea"/>
              </a:rPr>
              <a:t>3</a:t>
            </a:r>
            <a:r>
              <a:rPr lang="zh-CN" altLang="en-US" sz="2200" dirty="0">
                <a:latin typeface="华文中宋" panose="02010600040101010101" charset="-122"/>
                <a:ea typeface="华文中宋" panose="02010600040101010101" charset="-122"/>
                <a:cs typeface="+mn-ea"/>
                <a:sym typeface="+mn-ea"/>
              </a:rPr>
              <a:t>自平台导出《青岛农业大学出差审批单》，随报销单及线下支付的费用单据一起进行报销即可。</a:t>
            </a:r>
            <a:endParaRPr lang="zh-CN" altLang="en-US" sz="2200" dirty="0">
              <a:solidFill>
                <a:schemeClr val="tx1"/>
              </a:solidFill>
              <a:latin typeface="华文中宋" panose="02010600040101010101" charset="-122"/>
              <a:ea typeface="华文中宋" panose="02010600040101010101" charset="-122"/>
              <a:cs typeface="+mn-ea"/>
            </a:endParaRPr>
          </a:p>
        </p:txBody>
      </p:sp>
      <p:pic>
        <p:nvPicPr>
          <p:cNvPr id="4" name="图片 3"/>
          <p:cNvPicPr>
            <a:picLocks noChangeAspect="1"/>
          </p:cNvPicPr>
          <p:nvPr/>
        </p:nvPicPr>
        <p:blipFill>
          <a:blip r:embed="rId3"/>
          <a:stretch>
            <a:fillRect/>
          </a:stretch>
        </p:blipFill>
        <p:spPr>
          <a:xfrm>
            <a:off x="624840" y="1525270"/>
            <a:ext cx="10942320" cy="4051935"/>
          </a:xfrm>
          <a:prstGeom prst="rect">
            <a:avLst/>
          </a:prstGeom>
        </p:spPr>
      </p:pic>
      <p:pic>
        <p:nvPicPr>
          <p:cNvPr id="5" name="图片 4"/>
          <p:cNvPicPr>
            <a:picLocks noChangeAspect="1"/>
          </p:cNvPicPr>
          <p:nvPr/>
        </p:nvPicPr>
        <p:blipFill>
          <a:blip r:embed="rId4"/>
          <a:stretch>
            <a:fillRect/>
          </a:stretch>
        </p:blipFill>
        <p:spPr>
          <a:xfrm>
            <a:off x="746760" y="1525270"/>
            <a:ext cx="10820400" cy="4959985"/>
          </a:xfrm>
          <a:prstGeom prst="rect">
            <a:avLst/>
          </a:prstGeom>
        </p:spPr>
      </p:pic>
      <p:pic>
        <p:nvPicPr>
          <p:cNvPr id="6" name="图片 5"/>
          <p:cNvPicPr>
            <a:picLocks noChangeAspect="1"/>
          </p:cNvPicPr>
          <p:nvPr/>
        </p:nvPicPr>
        <p:blipFill>
          <a:blip r:embed="rId5"/>
          <a:stretch>
            <a:fillRect/>
          </a:stretch>
        </p:blipFill>
        <p:spPr>
          <a:xfrm>
            <a:off x="4321810" y="1214755"/>
            <a:ext cx="4678045" cy="5198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393190" y="433705"/>
            <a:ext cx="8827770" cy="518795"/>
          </a:xfrm>
          <a:prstGeom prst="rect">
            <a:avLst/>
          </a:prstGeom>
        </p:spPr>
        <p:txBody>
          <a:bodyPr/>
          <a:lstStyle/>
          <a:p>
            <a:r>
              <a:rPr lang="en-US" altLang="zh-CN" sz="2600" b="1" dirty="0">
                <a:solidFill>
                  <a:srgbClr val="007457"/>
                </a:solidFill>
                <a:latin typeface="华文中宋" panose="02010600040101010101" charset="-122"/>
                <a:ea typeface="华文中宋" panose="02010600040101010101" charset="-122"/>
                <a:cs typeface="华文中宋" panose="02010600040101010101" charset="-122"/>
                <a:sym typeface="+mn-lt"/>
              </a:rPr>
              <a:t>1.1</a:t>
            </a:r>
            <a:r>
              <a:rPr lang="zh-CN" sz="2600" b="1" dirty="0">
                <a:solidFill>
                  <a:srgbClr val="007457"/>
                </a:solidFill>
                <a:latin typeface="华文中宋" panose="02010600040101010101" charset="-122"/>
                <a:ea typeface="华文中宋" panose="02010600040101010101" charset="-122"/>
                <a:cs typeface="华文中宋" panose="02010600040101010101" charset="-122"/>
                <a:sym typeface="+mn-lt"/>
              </a:rPr>
              <a:t>使用便利性</a:t>
            </a:r>
            <a:endParaRPr lang="zh-CN"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9" name="矩形 8"/>
          <p:cNvSpPr/>
          <p:nvPr/>
        </p:nvSpPr>
        <p:spPr>
          <a:xfrm>
            <a:off x="374015" y="1092835"/>
            <a:ext cx="11171555" cy="1938020"/>
          </a:xfrm>
          <a:prstGeom prst="rect">
            <a:avLst/>
          </a:prstGeom>
        </p:spPr>
        <p:txBody>
          <a:bodyPr wrap="square">
            <a:noAutofit/>
          </a:bodyPr>
          <a:lstStyle/>
          <a:p>
            <a:pPr algn="just">
              <a:lnSpc>
                <a:spcPct val="150000"/>
              </a:lnSpc>
            </a:pPr>
            <a:r>
              <a:rPr lang="en-US" altLang="zh-CN" sz="2200" dirty="0">
                <a:solidFill>
                  <a:schemeClr val="tx1"/>
                </a:solidFill>
                <a:latin typeface="+mn-lt"/>
                <a:ea typeface="+mn-ea"/>
                <a:cs typeface="+mn-ea"/>
                <a:sym typeface="+mn-lt"/>
              </a:rPr>
              <a:t>    </a:t>
            </a:r>
            <a:endParaRPr lang="zh-CN" altLang="en-US" sz="2200" dirty="0">
              <a:solidFill>
                <a:schemeClr val="tx1"/>
              </a:solidFill>
              <a:latin typeface="华文中宋" panose="02010600040101010101" charset="-122"/>
              <a:ea typeface="华文中宋" panose="02010600040101010101" charset="-122"/>
              <a:cs typeface="+mn-ea"/>
              <a:sym typeface="+mn-lt"/>
            </a:endParaRPr>
          </a:p>
        </p:txBody>
      </p:sp>
      <p:sp>
        <p:nvSpPr>
          <p:cNvPr id="54" name="文本框 53"/>
          <p:cNvSpPr txBox="1"/>
          <p:nvPr/>
        </p:nvSpPr>
        <p:spPr>
          <a:xfrm>
            <a:off x="5570855" y="5626735"/>
            <a:ext cx="4064000" cy="368300"/>
          </a:xfrm>
          <a:prstGeom prst="rect">
            <a:avLst/>
          </a:prstGeom>
          <a:noFill/>
        </p:spPr>
        <p:txBody>
          <a:bodyPr wrap="square" rtlCol="0">
            <a:spAutoFit/>
          </a:bodyPr>
          <a:p>
            <a:endParaRPr lang="zh-CN" altLang="en-US"/>
          </a:p>
        </p:txBody>
      </p:sp>
      <p:sp>
        <p:nvSpPr>
          <p:cNvPr id="55" name="文本框 54"/>
          <p:cNvSpPr txBox="1"/>
          <p:nvPr/>
        </p:nvSpPr>
        <p:spPr>
          <a:xfrm>
            <a:off x="5368290" y="5626735"/>
            <a:ext cx="4064000" cy="368300"/>
          </a:xfrm>
          <a:prstGeom prst="rect">
            <a:avLst/>
          </a:prstGeom>
          <a:noFill/>
        </p:spPr>
        <p:txBody>
          <a:bodyPr wrap="square" rtlCol="0">
            <a:spAutoFit/>
          </a:bodyPr>
          <a:p>
            <a:endParaRPr lang="zh-CN" altLang="en-US"/>
          </a:p>
        </p:txBody>
      </p:sp>
      <p:sp>
        <p:nvSpPr>
          <p:cNvPr id="41" name="Freeform 8"/>
          <p:cNvSpPr/>
          <p:nvPr>
            <p:custDataLst>
              <p:tags r:id="rId1"/>
            </p:custDataLst>
          </p:nvPr>
        </p:nvSpPr>
        <p:spPr bwMode="auto">
          <a:xfrm rot="2536480">
            <a:off x="7047865" y="1209040"/>
            <a:ext cx="1785620" cy="1886585"/>
          </a:xfrm>
          <a:custGeom>
            <a:avLst/>
            <a:gdLst>
              <a:gd name="T0" fmla="*/ 34 w 551"/>
              <a:gd name="T1" fmla="*/ 667 h 710"/>
              <a:gd name="T2" fmla="*/ 108 w 551"/>
              <a:gd name="T3" fmla="*/ 467 h 710"/>
              <a:gd name="T4" fmla="*/ 45 w 551"/>
              <a:gd name="T5" fmla="*/ 181 h 710"/>
              <a:gd name="T6" fmla="*/ 370 w 551"/>
              <a:gd name="T7" fmla="*/ 55 h 710"/>
              <a:gd name="T8" fmla="*/ 496 w 551"/>
              <a:gd name="T9" fmla="*/ 381 h 710"/>
              <a:gd name="T10" fmla="*/ 232 w 551"/>
              <a:gd name="T11" fmla="*/ 525 h 710"/>
              <a:gd name="T12" fmla="*/ 139 w 551"/>
              <a:gd name="T13" fmla="*/ 710 h 710"/>
              <a:gd name="T14" fmla="*/ 34 w 551"/>
              <a:gd name="T15" fmla="*/ 667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10">
                <a:moveTo>
                  <a:pt x="34" y="667"/>
                </a:moveTo>
                <a:cubicBezTo>
                  <a:pt x="118" y="654"/>
                  <a:pt x="167" y="528"/>
                  <a:pt x="108" y="467"/>
                </a:cubicBezTo>
                <a:cubicBezTo>
                  <a:pt x="29" y="398"/>
                  <a:pt x="0" y="283"/>
                  <a:pt x="45" y="181"/>
                </a:cubicBezTo>
                <a:cubicBezTo>
                  <a:pt x="100" y="57"/>
                  <a:pt x="246" y="0"/>
                  <a:pt x="370" y="55"/>
                </a:cubicBezTo>
                <a:cubicBezTo>
                  <a:pt x="495" y="110"/>
                  <a:pt x="551" y="256"/>
                  <a:pt x="496" y="381"/>
                </a:cubicBezTo>
                <a:cubicBezTo>
                  <a:pt x="450" y="485"/>
                  <a:pt x="340" y="542"/>
                  <a:pt x="232" y="525"/>
                </a:cubicBezTo>
                <a:cubicBezTo>
                  <a:pt x="154" y="528"/>
                  <a:pt x="98" y="641"/>
                  <a:pt x="139" y="710"/>
                </a:cubicBezTo>
                <a:cubicBezTo>
                  <a:pt x="107" y="690"/>
                  <a:pt x="71" y="676"/>
                  <a:pt x="34" y="667"/>
                </a:cubicBezTo>
                <a:close/>
              </a:path>
            </a:pathLst>
          </a:custGeom>
          <a:solidFill>
            <a:srgbClr val="007457"/>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43" name="Freeform 8"/>
          <p:cNvSpPr/>
          <p:nvPr>
            <p:custDataLst>
              <p:tags r:id="rId2"/>
            </p:custDataLst>
          </p:nvPr>
        </p:nvSpPr>
        <p:spPr bwMode="auto">
          <a:xfrm rot="8106675" flipV="1">
            <a:off x="2977515" y="1198245"/>
            <a:ext cx="1771015" cy="1924050"/>
          </a:xfrm>
          <a:custGeom>
            <a:avLst/>
            <a:gdLst>
              <a:gd name="T0" fmla="*/ 34 w 551"/>
              <a:gd name="T1" fmla="*/ 667 h 710"/>
              <a:gd name="T2" fmla="*/ 108 w 551"/>
              <a:gd name="T3" fmla="*/ 467 h 710"/>
              <a:gd name="T4" fmla="*/ 45 w 551"/>
              <a:gd name="T5" fmla="*/ 181 h 710"/>
              <a:gd name="T6" fmla="*/ 370 w 551"/>
              <a:gd name="T7" fmla="*/ 55 h 710"/>
              <a:gd name="T8" fmla="*/ 496 w 551"/>
              <a:gd name="T9" fmla="*/ 381 h 710"/>
              <a:gd name="T10" fmla="*/ 232 w 551"/>
              <a:gd name="T11" fmla="*/ 525 h 710"/>
              <a:gd name="T12" fmla="*/ 139 w 551"/>
              <a:gd name="T13" fmla="*/ 710 h 710"/>
              <a:gd name="T14" fmla="*/ 34 w 551"/>
              <a:gd name="T15" fmla="*/ 667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10">
                <a:moveTo>
                  <a:pt x="34" y="667"/>
                </a:moveTo>
                <a:cubicBezTo>
                  <a:pt x="118" y="654"/>
                  <a:pt x="167" y="528"/>
                  <a:pt x="108" y="467"/>
                </a:cubicBezTo>
                <a:cubicBezTo>
                  <a:pt x="29" y="398"/>
                  <a:pt x="0" y="283"/>
                  <a:pt x="45" y="181"/>
                </a:cubicBezTo>
                <a:cubicBezTo>
                  <a:pt x="100" y="57"/>
                  <a:pt x="246" y="0"/>
                  <a:pt x="370" y="55"/>
                </a:cubicBezTo>
                <a:cubicBezTo>
                  <a:pt x="495" y="110"/>
                  <a:pt x="551" y="256"/>
                  <a:pt x="496" y="381"/>
                </a:cubicBezTo>
                <a:cubicBezTo>
                  <a:pt x="450" y="485"/>
                  <a:pt x="340" y="542"/>
                  <a:pt x="232" y="525"/>
                </a:cubicBezTo>
                <a:cubicBezTo>
                  <a:pt x="154" y="528"/>
                  <a:pt x="98" y="641"/>
                  <a:pt x="139" y="710"/>
                </a:cubicBezTo>
                <a:cubicBezTo>
                  <a:pt x="107" y="690"/>
                  <a:pt x="71" y="676"/>
                  <a:pt x="34" y="667"/>
                </a:cubicBezTo>
                <a:close/>
              </a:path>
            </a:pathLst>
          </a:custGeom>
          <a:solidFill>
            <a:srgbClr val="007457"/>
          </a:solidFill>
          <a:ln>
            <a:noFill/>
          </a:ln>
        </p:spPr>
        <p:txBody>
          <a:bodyPr vert="horz" wrap="square" lIns="91440" tIns="45720" rIns="91440" bIns="45720" numCol="1" anchor="t" anchorCtr="0" compatLnSpc="1"/>
          <a:p>
            <a:endParaRPr lang="en-US">
              <a:latin typeface="+mn-lt"/>
              <a:ea typeface="+mn-ea"/>
              <a:cs typeface="+mn-ea"/>
              <a:sym typeface="+mn-lt"/>
            </a:endParaRPr>
          </a:p>
        </p:txBody>
      </p:sp>
      <p:grpSp>
        <p:nvGrpSpPr>
          <p:cNvPr id="26" name="组合 25"/>
          <p:cNvGrpSpPr/>
          <p:nvPr/>
        </p:nvGrpSpPr>
        <p:grpSpPr>
          <a:xfrm>
            <a:off x="57784" y="1443356"/>
            <a:ext cx="4465956" cy="2023744"/>
            <a:chOff x="252735" y="2793931"/>
            <a:chExt cx="4115866" cy="1199006"/>
          </a:xfrm>
        </p:grpSpPr>
        <p:sp>
          <p:nvSpPr>
            <p:cNvPr id="3" name="矩形 2"/>
            <p:cNvSpPr/>
            <p:nvPr>
              <p:custDataLst>
                <p:tags r:id="rId3"/>
              </p:custDataLst>
            </p:nvPr>
          </p:nvSpPr>
          <p:spPr>
            <a:xfrm>
              <a:off x="252735" y="2844720"/>
              <a:ext cx="2749372" cy="1148217"/>
            </a:xfrm>
            <a:prstGeom prst="rect">
              <a:avLst/>
            </a:prstGeom>
          </p:spPr>
          <p:txBody>
            <a:bodyPr wrap="square">
              <a:noAutofit/>
            </a:bodyPr>
            <a:p>
              <a:pPr algn="ctr">
                <a:lnSpc>
                  <a:spcPct val="150000"/>
                </a:lnSpc>
              </a:pPr>
              <a:r>
                <a:rPr lang="zh-CN" altLang="en-US" sz="2200" dirty="0">
                  <a:solidFill>
                    <a:schemeClr val="tx1"/>
                  </a:solidFill>
                  <a:latin typeface="+mn-lt"/>
                  <a:ea typeface="+mn-ea"/>
                  <a:cs typeface="+mn-ea"/>
                  <a:sym typeface="+mn-lt"/>
                </a:rPr>
                <a:t>住行集于平台一体</a:t>
              </a:r>
              <a:endParaRPr lang="zh-CN" altLang="en-US" sz="2200" dirty="0">
                <a:solidFill>
                  <a:schemeClr val="tx1"/>
                </a:solidFill>
                <a:latin typeface="+mn-lt"/>
                <a:ea typeface="+mn-ea"/>
                <a:cs typeface="+mn-ea"/>
                <a:sym typeface="+mn-lt"/>
              </a:endParaRPr>
            </a:p>
            <a:p>
              <a:pPr algn="r">
                <a:lnSpc>
                  <a:spcPct val="150000"/>
                </a:lnSpc>
              </a:pPr>
              <a:r>
                <a:rPr lang="zh-CN" altLang="en-US" sz="2200" dirty="0">
                  <a:solidFill>
                    <a:schemeClr val="tx1"/>
                  </a:solidFill>
                  <a:latin typeface="+mn-lt"/>
                  <a:ea typeface="+mn-ea"/>
                  <a:cs typeface="+mn-ea"/>
                  <a:sym typeface="+mn-lt"/>
                </a:rPr>
                <a:t>一站式解决出行需求</a:t>
              </a:r>
              <a:endParaRPr lang="zh-CN" altLang="en-US" sz="2200" dirty="0">
                <a:solidFill>
                  <a:schemeClr val="tx1"/>
                </a:solidFill>
                <a:latin typeface="+mn-lt"/>
                <a:ea typeface="+mn-ea"/>
                <a:cs typeface="+mn-ea"/>
                <a:sym typeface="+mn-lt"/>
              </a:endParaRPr>
            </a:p>
          </p:txBody>
        </p:sp>
        <p:sp>
          <p:nvSpPr>
            <p:cNvPr id="8" name="矩形 7"/>
            <p:cNvSpPr/>
            <p:nvPr>
              <p:custDataLst>
                <p:tags r:id="rId4"/>
              </p:custDataLst>
            </p:nvPr>
          </p:nvSpPr>
          <p:spPr>
            <a:xfrm>
              <a:off x="3026687" y="2793931"/>
              <a:ext cx="1341914" cy="455224"/>
            </a:xfrm>
            <a:prstGeom prst="rect">
              <a:avLst/>
            </a:prstGeom>
          </p:spPr>
          <p:txBody>
            <a:bodyPr wrap="square">
              <a:noAutofit/>
            </a:bodyPr>
            <a:p>
              <a:pPr algn="ctr"/>
              <a:endParaRPr lang="zh-CN" altLang="en-US" sz="2200" dirty="0">
                <a:solidFill>
                  <a:schemeClr val="accent3"/>
                </a:solidFill>
                <a:latin typeface="+mn-lt"/>
                <a:ea typeface="+mn-ea"/>
                <a:cs typeface="+mn-ea"/>
                <a:sym typeface="+mn-lt"/>
              </a:endParaRPr>
            </a:p>
            <a:p>
              <a:pPr algn="ctr"/>
              <a:r>
                <a:rPr lang="zh-CN" altLang="en-US" sz="2500" dirty="0">
                  <a:solidFill>
                    <a:schemeClr val="accent3"/>
                  </a:solidFill>
                  <a:latin typeface="+mn-lt"/>
                  <a:ea typeface="+mn-ea"/>
                  <a:cs typeface="+mn-ea"/>
                  <a:sym typeface="+mn-lt"/>
                </a:rPr>
                <a:t>预订行程</a:t>
              </a:r>
              <a:endParaRPr lang="zh-CN" altLang="en-US" sz="2500" dirty="0">
                <a:solidFill>
                  <a:schemeClr val="accent3"/>
                </a:solidFill>
                <a:latin typeface="+mn-lt"/>
                <a:ea typeface="+mn-ea"/>
                <a:cs typeface="+mn-ea"/>
                <a:sym typeface="+mn-lt"/>
              </a:endParaRPr>
            </a:p>
          </p:txBody>
        </p:sp>
      </p:grpSp>
      <p:grpSp>
        <p:nvGrpSpPr>
          <p:cNvPr id="23" name="组合 22"/>
          <p:cNvGrpSpPr/>
          <p:nvPr/>
        </p:nvGrpSpPr>
        <p:grpSpPr>
          <a:xfrm>
            <a:off x="7322839" y="1550281"/>
            <a:ext cx="4775200" cy="1106805"/>
            <a:chOff x="5846927" y="1850625"/>
            <a:chExt cx="4775200" cy="1106805"/>
          </a:xfrm>
        </p:grpSpPr>
        <p:sp>
          <p:nvSpPr>
            <p:cNvPr id="12" name="矩形 11"/>
            <p:cNvSpPr/>
            <p:nvPr>
              <p:custDataLst>
                <p:tags r:id="rId5"/>
              </p:custDataLst>
            </p:nvPr>
          </p:nvSpPr>
          <p:spPr>
            <a:xfrm>
              <a:off x="5846927" y="1850625"/>
              <a:ext cx="1452880" cy="814705"/>
            </a:xfrm>
            <a:prstGeom prst="rect">
              <a:avLst/>
            </a:prstGeom>
          </p:spPr>
          <p:txBody>
            <a:bodyPr wrap="square">
              <a:spAutoFit/>
            </a:bodyPr>
            <a:p>
              <a:pPr algn="ctr"/>
              <a:endParaRPr lang="zh-CN" altLang="en-US" sz="2200" dirty="0">
                <a:solidFill>
                  <a:schemeClr val="accent3"/>
                </a:solidFill>
                <a:latin typeface="+mn-lt"/>
                <a:ea typeface="+mn-ea"/>
                <a:cs typeface="+mn-ea"/>
                <a:sym typeface="+mn-lt"/>
              </a:endParaRPr>
            </a:p>
            <a:p>
              <a:pPr algn="ctr"/>
              <a:r>
                <a:rPr lang="zh-CN" altLang="en-US" sz="2500" dirty="0">
                  <a:solidFill>
                    <a:schemeClr val="accent3"/>
                  </a:solidFill>
                  <a:latin typeface="+mn-lt"/>
                  <a:ea typeface="+mn-ea"/>
                  <a:cs typeface="+mn-ea"/>
                  <a:sym typeface="+mn-lt"/>
                </a:rPr>
                <a:t>行程过程</a:t>
              </a:r>
              <a:endParaRPr lang="zh-CN" altLang="en-US" sz="2500" dirty="0">
                <a:solidFill>
                  <a:schemeClr val="accent3"/>
                </a:solidFill>
                <a:latin typeface="+mn-lt"/>
                <a:ea typeface="+mn-ea"/>
                <a:cs typeface="+mn-ea"/>
                <a:sym typeface="+mn-lt"/>
              </a:endParaRPr>
            </a:p>
          </p:txBody>
        </p:sp>
        <p:sp>
          <p:nvSpPr>
            <p:cNvPr id="21" name="矩形 20"/>
            <p:cNvSpPr/>
            <p:nvPr>
              <p:custDataLst>
                <p:tags r:id="rId6"/>
              </p:custDataLst>
            </p:nvPr>
          </p:nvSpPr>
          <p:spPr>
            <a:xfrm>
              <a:off x="7359497" y="1850625"/>
              <a:ext cx="3262630" cy="1106805"/>
            </a:xfrm>
            <a:prstGeom prst="rect">
              <a:avLst/>
            </a:prstGeom>
          </p:spPr>
          <p:txBody>
            <a:bodyPr wrap="square">
              <a:spAutoFit/>
            </a:bodyPr>
            <a:p>
              <a:pPr algn="l">
                <a:lnSpc>
                  <a:spcPct val="150000"/>
                </a:lnSpc>
              </a:pPr>
              <a:r>
                <a:rPr lang="zh-CN" altLang="en-US" sz="2200" dirty="0">
                  <a:solidFill>
                    <a:schemeClr val="tx1"/>
                  </a:solidFill>
                  <a:latin typeface="+mn-lt"/>
                  <a:ea typeface="+mn-ea"/>
                  <a:cs typeface="+mn-ea"/>
                  <a:sym typeface="+mn-lt"/>
                </a:rPr>
                <a:t>一证完成住行需求</a:t>
              </a:r>
              <a:endParaRPr lang="zh-CN" altLang="en-US" sz="2200" dirty="0">
                <a:solidFill>
                  <a:schemeClr val="tx1"/>
                </a:solidFill>
                <a:latin typeface="+mn-lt"/>
                <a:ea typeface="+mn-ea"/>
                <a:cs typeface="+mn-ea"/>
                <a:sym typeface="+mn-lt"/>
              </a:endParaRPr>
            </a:p>
            <a:p>
              <a:pPr algn="l">
                <a:lnSpc>
                  <a:spcPct val="150000"/>
                </a:lnSpc>
              </a:pPr>
              <a:r>
                <a:rPr lang="zh-CN" altLang="en-US" sz="2200" dirty="0">
                  <a:latin typeface="+mn-lt"/>
                  <a:ea typeface="+mn-ea"/>
                  <a:cs typeface="+mn-ea"/>
                  <a:sym typeface="+mn-lt"/>
                </a:rPr>
                <a:t>一键实现</a:t>
              </a:r>
              <a:r>
                <a:rPr lang="zh-CN" altLang="en-US" sz="2200" dirty="0">
                  <a:solidFill>
                    <a:schemeClr val="tx1"/>
                  </a:solidFill>
                  <a:latin typeface="+mn-lt"/>
                  <a:ea typeface="+mn-ea"/>
                  <a:cs typeface="+mn-ea"/>
                  <a:sym typeface="+mn-lt"/>
                </a:rPr>
                <a:t>查看预订</a:t>
              </a:r>
              <a:endParaRPr lang="zh-CN" altLang="en-US" sz="2200" dirty="0">
                <a:solidFill>
                  <a:schemeClr val="tx1"/>
                </a:solidFill>
                <a:latin typeface="+mn-lt"/>
                <a:ea typeface="+mn-ea"/>
                <a:cs typeface="+mn-ea"/>
                <a:sym typeface="+mn-lt"/>
              </a:endParaRPr>
            </a:p>
          </p:txBody>
        </p:sp>
      </p:grpSp>
      <p:grpSp>
        <p:nvGrpSpPr>
          <p:cNvPr id="27" name="Group 46"/>
          <p:cNvGrpSpPr/>
          <p:nvPr/>
        </p:nvGrpSpPr>
        <p:grpSpPr>
          <a:xfrm>
            <a:off x="4811574" y="1307274"/>
            <a:ext cx="2195441" cy="2196812"/>
            <a:chOff x="4997593" y="4176752"/>
            <a:chExt cx="2195441" cy="2196812"/>
          </a:xfrm>
        </p:grpSpPr>
        <p:sp>
          <p:nvSpPr>
            <p:cNvPr id="28" name="Oval 9"/>
            <p:cNvSpPr>
              <a:spLocks noChangeArrowheads="1"/>
            </p:cNvSpPr>
            <p:nvPr>
              <p:custDataLst>
                <p:tags r:id="rId7"/>
              </p:custDataLst>
            </p:nvPr>
          </p:nvSpPr>
          <p:spPr bwMode="auto">
            <a:xfrm>
              <a:off x="4997593" y="4176752"/>
              <a:ext cx="2195441" cy="2196812"/>
            </a:xfrm>
            <a:prstGeom prst="ellipse">
              <a:avLst/>
            </a:prstGeom>
            <a:solidFill>
              <a:srgbClr val="007457"/>
            </a:solidFill>
            <a:ln>
              <a:noFill/>
            </a:ln>
          </p:spPr>
          <p:txBody>
            <a:bodyPr vert="horz" wrap="square" lIns="91440" tIns="45720" rIns="91440" bIns="45720" numCol="1" anchor="t" anchorCtr="0" compatLnSpc="1"/>
            <a:p>
              <a:endParaRPr lang="en-US" dirty="0">
                <a:latin typeface="+mn-lt"/>
                <a:ea typeface="+mn-ea"/>
                <a:cs typeface="+mn-ea"/>
                <a:sym typeface="+mn-lt"/>
              </a:endParaRPr>
            </a:p>
          </p:txBody>
        </p:sp>
        <p:grpSp>
          <p:nvGrpSpPr>
            <p:cNvPr id="29" name="Group 41"/>
            <p:cNvGrpSpPr/>
            <p:nvPr/>
          </p:nvGrpSpPr>
          <p:grpSpPr>
            <a:xfrm>
              <a:off x="5133521" y="4312680"/>
              <a:ext cx="1919466" cy="1924957"/>
              <a:chOff x="5133521" y="4312680"/>
              <a:chExt cx="1919466" cy="1924957"/>
            </a:xfrm>
          </p:grpSpPr>
          <p:sp>
            <p:nvSpPr>
              <p:cNvPr id="30" name="Freeform 10"/>
              <p:cNvSpPr/>
              <p:nvPr>
                <p:custDataLst>
                  <p:tags r:id="rId8"/>
                </p:custDataLst>
              </p:nvPr>
            </p:nvSpPr>
            <p:spPr bwMode="auto">
              <a:xfrm>
                <a:off x="5133521" y="5336944"/>
                <a:ext cx="418768" cy="558815"/>
              </a:xfrm>
              <a:custGeom>
                <a:avLst/>
                <a:gdLst>
                  <a:gd name="T0" fmla="*/ 69 w 129"/>
                  <a:gd name="T1" fmla="*/ 172 h 172"/>
                  <a:gd name="T2" fmla="*/ 0 w 129"/>
                  <a:gd name="T3" fmla="*/ 7 h 172"/>
                  <a:gd name="T4" fmla="*/ 79 w 129"/>
                  <a:gd name="T5" fmla="*/ 0 h 172"/>
                  <a:gd name="T6" fmla="*/ 129 w 129"/>
                  <a:gd name="T7" fmla="*/ 121 h 172"/>
                  <a:gd name="T8" fmla="*/ 69 w 129"/>
                  <a:gd name="T9" fmla="*/ 172 h 172"/>
                </a:gdLst>
                <a:ahLst/>
                <a:cxnLst>
                  <a:cxn ang="0">
                    <a:pos x="T0" y="T1"/>
                  </a:cxn>
                  <a:cxn ang="0">
                    <a:pos x="T2" y="T3"/>
                  </a:cxn>
                  <a:cxn ang="0">
                    <a:pos x="T4" y="T5"/>
                  </a:cxn>
                  <a:cxn ang="0">
                    <a:pos x="T6" y="T7"/>
                  </a:cxn>
                  <a:cxn ang="0">
                    <a:pos x="T8" y="T9"/>
                  </a:cxn>
                </a:cxnLst>
                <a:rect l="0" t="0" r="r" b="b"/>
                <a:pathLst>
                  <a:path w="129" h="172">
                    <a:moveTo>
                      <a:pt x="69" y="172"/>
                    </a:moveTo>
                    <a:cubicBezTo>
                      <a:pt x="30" y="126"/>
                      <a:pt x="6" y="67"/>
                      <a:pt x="0" y="7"/>
                    </a:cubicBezTo>
                    <a:cubicBezTo>
                      <a:pt x="79" y="0"/>
                      <a:pt x="79" y="0"/>
                      <a:pt x="79" y="0"/>
                    </a:cubicBezTo>
                    <a:cubicBezTo>
                      <a:pt x="83" y="45"/>
                      <a:pt x="100" y="87"/>
                      <a:pt x="129" y="121"/>
                    </a:cubicBezTo>
                    <a:cubicBezTo>
                      <a:pt x="69" y="172"/>
                      <a:pt x="69" y="172"/>
                      <a:pt x="69" y="172"/>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31" name="Freeform 11"/>
              <p:cNvSpPr/>
              <p:nvPr>
                <p:custDataLst>
                  <p:tags r:id="rId9"/>
                </p:custDataLst>
              </p:nvPr>
            </p:nvSpPr>
            <p:spPr bwMode="auto">
              <a:xfrm>
                <a:off x="5478146" y="5821615"/>
                <a:ext cx="554695" cy="416022"/>
              </a:xfrm>
              <a:custGeom>
                <a:avLst/>
                <a:gdLst>
                  <a:gd name="T0" fmla="*/ 164 w 171"/>
                  <a:gd name="T1" fmla="*/ 128 h 128"/>
                  <a:gd name="T2" fmla="*/ 0 w 171"/>
                  <a:gd name="T3" fmla="*/ 60 h 128"/>
                  <a:gd name="T4" fmla="*/ 51 w 171"/>
                  <a:gd name="T5" fmla="*/ 0 h 128"/>
                  <a:gd name="T6" fmla="*/ 171 w 171"/>
                  <a:gd name="T7" fmla="*/ 49 h 128"/>
                  <a:gd name="T8" fmla="*/ 164 w 171"/>
                  <a:gd name="T9" fmla="*/ 128 h 128"/>
                </a:gdLst>
                <a:ahLst/>
                <a:cxnLst>
                  <a:cxn ang="0">
                    <a:pos x="T0" y="T1"/>
                  </a:cxn>
                  <a:cxn ang="0">
                    <a:pos x="T2" y="T3"/>
                  </a:cxn>
                  <a:cxn ang="0">
                    <a:pos x="T4" y="T5"/>
                  </a:cxn>
                  <a:cxn ang="0">
                    <a:pos x="T6" y="T7"/>
                  </a:cxn>
                  <a:cxn ang="0">
                    <a:pos x="T8" y="T9"/>
                  </a:cxn>
                </a:cxnLst>
                <a:rect l="0" t="0" r="r" b="b"/>
                <a:pathLst>
                  <a:path w="171" h="128">
                    <a:moveTo>
                      <a:pt x="164" y="128"/>
                    </a:moveTo>
                    <a:cubicBezTo>
                      <a:pt x="104" y="123"/>
                      <a:pt x="47" y="99"/>
                      <a:pt x="0" y="60"/>
                    </a:cubicBezTo>
                    <a:cubicBezTo>
                      <a:pt x="51" y="0"/>
                      <a:pt x="51" y="0"/>
                      <a:pt x="51" y="0"/>
                    </a:cubicBezTo>
                    <a:cubicBezTo>
                      <a:pt x="85" y="28"/>
                      <a:pt x="127" y="46"/>
                      <a:pt x="171" y="49"/>
                    </a:cubicBezTo>
                    <a:cubicBezTo>
                      <a:pt x="164" y="128"/>
                      <a:pt x="164" y="128"/>
                      <a:pt x="164" y="128"/>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32" name="Freeform 12"/>
              <p:cNvSpPr/>
              <p:nvPr>
                <p:custDataLst>
                  <p:tags r:id="rId10"/>
                </p:custDataLst>
              </p:nvPr>
            </p:nvSpPr>
            <p:spPr bwMode="auto">
              <a:xfrm>
                <a:off x="5133521" y="4654558"/>
                <a:ext cx="418768" cy="558815"/>
              </a:xfrm>
              <a:custGeom>
                <a:avLst/>
                <a:gdLst>
                  <a:gd name="T0" fmla="*/ 129 w 129"/>
                  <a:gd name="T1" fmla="*/ 51 h 172"/>
                  <a:gd name="T2" fmla="*/ 79 w 129"/>
                  <a:gd name="T3" fmla="*/ 172 h 172"/>
                  <a:gd name="T4" fmla="*/ 0 w 129"/>
                  <a:gd name="T5" fmla="*/ 165 h 172"/>
                  <a:gd name="T6" fmla="*/ 69 w 129"/>
                  <a:gd name="T7" fmla="*/ 0 h 172"/>
                  <a:gd name="T8" fmla="*/ 129 w 129"/>
                  <a:gd name="T9" fmla="*/ 51 h 172"/>
                </a:gdLst>
                <a:ahLst/>
                <a:cxnLst>
                  <a:cxn ang="0">
                    <a:pos x="T0" y="T1"/>
                  </a:cxn>
                  <a:cxn ang="0">
                    <a:pos x="T2" y="T3"/>
                  </a:cxn>
                  <a:cxn ang="0">
                    <a:pos x="T4" y="T5"/>
                  </a:cxn>
                  <a:cxn ang="0">
                    <a:pos x="T6" y="T7"/>
                  </a:cxn>
                  <a:cxn ang="0">
                    <a:pos x="T8" y="T9"/>
                  </a:cxn>
                </a:cxnLst>
                <a:rect l="0" t="0" r="r" b="b"/>
                <a:pathLst>
                  <a:path w="129" h="172">
                    <a:moveTo>
                      <a:pt x="129" y="51"/>
                    </a:moveTo>
                    <a:cubicBezTo>
                      <a:pt x="100" y="86"/>
                      <a:pt x="83" y="127"/>
                      <a:pt x="79" y="172"/>
                    </a:cubicBezTo>
                    <a:cubicBezTo>
                      <a:pt x="0" y="165"/>
                      <a:pt x="0" y="165"/>
                      <a:pt x="0" y="165"/>
                    </a:cubicBezTo>
                    <a:cubicBezTo>
                      <a:pt x="6" y="105"/>
                      <a:pt x="30" y="47"/>
                      <a:pt x="69" y="0"/>
                    </a:cubicBezTo>
                    <a:cubicBezTo>
                      <a:pt x="129" y="51"/>
                      <a:pt x="129" y="51"/>
                      <a:pt x="129" y="51"/>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33" name="Freeform 13"/>
              <p:cNvSpPr/>
              <p:nvPr>
                <p:custDataLst>
                  <p:tags r:id="rId11"/>
                </p:custDataLst>
              </p:nvPr>
            </p:nvSpPr>
            <p:spPr bwMode="auto">
              <a:xfrm>
                <a:off x="5478146" y="4312680"/>
                <a:ext cx="554695" cy="416022"/>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34" name="Freeform 14"/>
              <p:cNvSpPr/>
              <p:nvPr>
                <p:custDataLst>
                  <p:tags r:id="rId12"/>
                </p:custDataLst>
              </p:nvPr>
            </p:nvSpPr>
            <p:spPr bwMode="auto">
              <a:xfrm>
                <a:off x="6636965" y="5336944"/>
                <a:ext cx="416022" cy="558815"/>
              </a:xfrm>
              <a:custGeom>
                <a:avLst/>
                <a:gdLst>
                  <a:gd name="T0" fmla="*/ 0 w 128"/>
                  <a:gd name="T1" fmla="*/ 121 h 172"/>
                  <a:gd name="T2" fmla="*/ 50 w 128"/>
                  <a:gd name="T3" fmla="*/ 0 h 172"/>
                  <a:gd name="T4" fmla="*/ 128 w 128"/>
                  <a:gd name="T5" fmla="*/ 7 h 172"/>
                  <a:gd name="T6" fmla="*/ 60 w 128"/>
                  <a:gd name="T7" fmla="*/ 172 h 172"/>
                  <a:gd name="T8" fmla="*/ 0 w 128"/>
                  <a:gd name="T9" fmla="*/ 121 h 172"/>
                </a:gdLst>
                <a:ahLst/>
                <a:cxnLst>
                  <a:cxn ang="0">
                    <a:pos x="T0" y="T1"/>
                  </a:cxn>
                  <a:cxn ang="0">
                    <a:pos x="T2" y="T3"/>
                  </a:cxn>
                  <a:cxn ang="0">
                    <a:pos x="T4" y="T5"/>
                  </a:cxn>
                  <a:cxn ang="0">
                    <a:pos x="T6" y="T7"/>
                  </a:cxn>
                  <a:cxn ang="0">
                    <a:pos x="T8" y="T9"/>
                  </a:cxn>
                </a:cxnLst>
                <a:rect l="0" t="0" r="r" b="b"/>
                <a:pathLst>
                  <a:path w="128" h="172">
                    <a:moveTo>
                      <a:pt x="0" y="121"/>
                    </a:moveTo>
                    <a:cubicBezTo>
                      <a:pt x="28" y="87"/>
                      <a:pt x="46" y="45"/>
                      <a:pt x="50" y="0"/>
                    </a:cubicBezTo>
                    <a:cubicBezTo>
                      <a:pt x="128" y="7"/>
                      <a:pt x="128" y="7"/>
                      <a:pt x="128" y="7"/>
                    </a:cubicBezTo>
                    <a:cubicBezTo>
                      <a:pt x="123" y="67"/>
                      <a:pt x="99" y="126"/>
                      <a:pt x="60" y="172"/>
                    </a:cubicBezTo>
                    <a:cubicBezTo>
                      <a:pt x="0" y="121"/>
                      <a:pt x="0" y="121"/>
                      <a:pt x="0" y="121"/>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35" name="Freeform 15"/>
              <p:cNvSpPr/>
              <p:nvPr>
                <p:custDataLst>
                  <p:tags r:id="rId13"/>
                </p:custDataLst>
              </p:nvPr>
            </p:nvSpPr>
            <p:spPr bwMode="auto">
              <a:xfrm>
                <a:off x="6156412" y="5821615"/>
                <a:ext cx="551949" cy="416022"/>
              </a:xfrm>
              <a:custGeom>
                <a:avLst/>
                <a:gdLst>
                  <a:gd name="T0" fmla="*/ 0 w 170"/>
                  <a:gd name="T1" fmla="*/ 49 h 128"/>
                  <a:gd name="T2" fmla="*/ 120 w 170"/>
                  <a:gd name="T3" fmla="*/ 0 h 128"/>
                  <a:gd name="T4" fmla="*/ 170 w 170"/>
                  <a:gd name="T5" fmla="*/ 60 h 128"/>
                  <a:gd name="T6" fmla="*/ 7 w 170"/>
                  <a:gd name="T7" fmla="*/ 128 h 128"/>
                  <a:gd name="T8" fmla="*/ 0 w 170"/>
                  <a:gd name="T9" fmla="*/ 49 h 128"/>
                </a:gdLst>
                <a:ahLst/>
                <a:cxnLst>
                  <a:cxn ang="0">
                    <a:pos x="T0" y="T1"/>
                  </a:cxn>
                  <a:cxn ang="0">
                    <a:pos x="T2" y="T3"/>
                  </a:cxn>
                  <a:cxn ang="0">
                    <a:pos x="T4" y="T5"/>
                  </a:cxn>
                  <a:cxn ang="0">
                    <a:pos x="T6" y="T7"/>
                  </a:cxn>
                  <a:cxn ang="0">
                    <a:pos x="T8" y="T9"/>
                  </a:cxn>
                </a:cxnLst>
                <a:rect l="0" t="0" r="r" b="b"/>
                <a:pathLst>
                  <a:path w="170" h="128">
                    <a:moveTo>
                      <a:pt x="0" y="49"/>
                    </a:moveTo>
                    <a:cubicBezTo>
                      <a:pt x="44" y="46"/>
                      <a:pt x="86" y="28"/>
                      <a:pt x="120" y="0"/>
                    </a:cubicBezTo>
                    <a:cubicBezTo>
                      <a:pt x="170" y="60"/>
                      <a:pt x="170" y="60"/>
                      <a:pt x="170" y="60"/>
                    </a:cubicBezTo>
                    <a:cubicBezTo>
                      <a:pt x="124" y="99"/>
                      <a:pt x="67" y="123"/>
                      <a:pt x="7" y="128"/>
                    </a:cubicBezTo>
                    <a:cubicBezTo>
                      <a:pt x="0" y="49"/>
                      <a:pt x="0" y="49"/>
                      <a:pt x="0" y="49"/>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36" name="Freeform 16"/>
              <p:cNvSpPr/>
              <p:nvPr>
                <p:custDataLst>
                  <p:tags r:id="rId14"/>
                </p:custDataLst>
              </p:nvPr>
            </p:nvSpPr>
            <p:spPr bwMode="auto">
              <a:xfrm>
                <a:off x="6636965" y="4654558"/>
                <a:ext cx="416022" cy="558815"/>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37" name="Freeform 17"/>
              <p:cNvSpPr/>
              <p:nvPr>
                <p:custDataLst>
                  <p:tags r:id="rId15"/>
                </p:custDataLst>
              </p:nvPr>
            </p:nvSpPr>
            <p:spPr bwMode="auto">
              <a:xfrm>
                <a:off x="6156412" y="4312680"/>
                <a:ext cx="551949" cy="416022"/>
              </a:xfrm>
              <a:custGeom>
                <a:avLst/>
                <a:gdLst>
                  <a:gd name="T0" fmla="*/ 7 w 170"/>
                  <a:gd name="T1" fmla="*/ 0 h 128"/>
                  <a:gd name="T2" fmla="*/ 170 w 170"/>
                  <a:gd name="T3" fmla="*/ 68 h 128"/>
                  <a:gd name="T4" fmla="*/ 120 w 170"/>
                  <a:gd name="T5" fmla="*/ 128 h 128"/>
                  <a:gd name="T6" fmla="*/ 0 w 170"/>
                  <a:gd name="T7" fmla="*/ 79 h 128"/>
                  <a:gd name="T8" fmla="*/ 7 w 170"/>
                  <a:gd name="T9" fmla="*/ 0 h 128"/>
                </a:gdLst>
                <a:ahLst/>
                <a:cxnLst>
                  <a:cxn ang="0">
                    <a:pos x="T0" y="T1"/>
                  </a:cxn>
                  <a:cxn ang="0">
                    <a:pos x="T2" y="T3"/>
                  </a:cxn>
                  <a:cxn ang="0">
                    <a:pos x="T4" y="T5"/>
                  </a:cxn>
                  <a:cxn ang="0">
                    <a:pos x="T6" y="T7"/>
                  </a:cxn>
                  <a:cxn ang="0">
                    <a:pos x="T8" y="T9"/>
                  </a:cxn>
                </a:cxnLst>
                <a:rect l="0" t="0" r="r" b="b"/>
                <a:pathLst>
                  <a:path w="170" h="128">
                    <a:moveTo>
                      <a:pt x="7" y="0"/>
                    </a:moveTo>
                    <a:cubicBezTo>
                      <a:pt x="67" y="6"/>
                      <a:pt x="124" y="29"/>
                      <a:pt x="170" y="68"/>
                    </a:cubicBezTo>
                    <a:cubicBezTo>
                      <a:pt x="120" y="128"/>
                      <a:pt x="120" y="128"/>
                      <a:pt x="120" y="128"/>
                    </a:cubicBezTo>
                    <a:cubicBezTo>
                      <a:pt x="86" y="100"/>
                      <a:pt x="44" y="83"/>
                      <a:pt x="0" y="79"/>
                    </a:cubicBezTo>
                    <a:cubicBezTo>
                      <a:pt x="7" y="0"/>
                      <a:pt x="7" y="0"/>
                      <a:pt x="7" y="0"/>
                    </a:cubicBezTo>
                    <a:close/>
                  </a:path>
                </a:pathLst>
              </a:custGeom>
              <a:solidFill>
                <a:schemeClr val="bg1">
                  <a:lumMod val="85000"/>
                </a:schemeClr>
              </a:solidFill>
              <a:ln>
                <a:noFill/>
              </a:ln>
            </p:spPr>
            <p:txBody>
              <a:bodyPr vert="horz" wrap="square" lIns="91440" tIns="45720" rIns="91440" bIns="45720" numCol="1" anchor="t" anchorCtr="0" compatLnSpc="1"/>
              <a:p>
                <a:endParaRPr lang="en-US">
                  <a:latin typeface="+mn-lt"/>
                  <a:ea typeface="+mn-ea"/>
                  <a:cs typeface="+mn-ea"/>
                  <a:sym typeface="+mn-lt"/>
                </a:endParaRPr>
              </a:p>
            </p:txBody>
          </p:sp>
        </p:grpSp>
      </p:grpSp>
      <p:sp>
        <p:nvSpPr>
          <p:cNvPr id="45" name="文本框 44"/>
          <p:cNvSpPr txBox="1"/>
          <p:nvPr>
            <p:custDataLst>
              <p:tags r:id="rId16"/>
            </p:custDataLst>
          </p:nvPr>
        </p:nvSpPr>
        <p:spPr>
          <a:xfrm>
            <a:off x="4626610" y="5426710"/>
            <a:ext cx="4064000" cy="768350"/>
          </a:xfrm>
          <a:prstGeom prst="rect">
            <a:avLst/>
          </a:prstGeom>
          <a:noFill/>
        </p:spPr>
        <p:txBody>
          <a:bodyPr wrap="square" rtlCol="0">
            <a:spAutoFit/>
          </a:bodyPr>
          <a:p>
            <a:r>
              <a:rPr lang="zh-CN" altLang="en-US" sz="2200" dirty="0">
                <a:solidFill>
                  <a:schemeClr val="tx1"/>
                </a:solidFill>
                <a:latin typeface="+mn-lt"/>
                <a:ea typeface="+mn-ea"/>
                <a:cs typeface="+mn-ea"/>
              </a:rPr>
              <a:t>节约整理票单时间</a:t>
            </a:r>
            <a:endParaRPr lang="zh-CN" altLang="en-US" sz="2200" dirty="0">
              <a:solidFill>
                <a:schemeClr val="tx1"/>
              </a:solidFill>
              <a:latin typeface="+mn-lt"/>
              <a:ea typeface="+mn-ea"/>
              <a:cs typeface="+mn-ea"/>
            </a:endParaRPr>
          </a:p>
          <a:p>
            <a:r>
              <a:rPr lang="zh-CN" altLang="en-US" sz="2200" dirty="0">
                <a:solidFill>
                  <a:schemeClr val="tx1"/>
                </a:solidFill>
                <a:latin typeface="+mn-lt"/>
                <a:ea typeface="+mn-ea"/>
                <a:cs typeface="+mn-ea"/>
              </a:rPr>
              <a:t>节约预约报销时间</a:t>
            </a:r>
            <a:endParaRPr lang="zh-CN" altLang="en-US" sz="2200" dirty="0">
              <a:solidFill>
                <a:schemeClr val="tx1"/>
              </a:solidFill>
              <a:latin typeface="+mn-lt"/>
              <a:ea typeface="+mn-ea"/>
              <a:cs typeface="+mn-ea"/>
            </a:endParaRPr>
          </a:p>
        </p:txBody>
      </p:sp>
      <p:sp>
        <p:nvSpPr>
          <p:cNvPr id="67" name="矩形 66"/>
          <p:cNvSpPr/>
          <p:nvPr>
            <p:custDataLst>
              <p:tags r:id="rId17"/>
            </p:custDataLst>
          </p:nvPr>
        </p:nvSpPr>
        <p:spPr>
          <a:xfrm>
            <a:off x="5060950" y="2150110"/>
            <a:ext cx="1724025" cy="876300"/>
          </a:xfrm>
          <a:prstGeom prst="rect">
            <a:avLst/>
          </a:prstGeom>
        </p:spPr>
        <p:txBody>
          <a:bodyPr wrap="square">
            <a:noAutofit/>
          </a:bodyPr>
          <a:p>
            <a:pPr algn="ctr"/>
            <a:r>
              <a:rPr lang="zh-CN" altLang="en-US" sz="2600" dirty="0">
                <a:solidFill>
                  <a:schemeClr val="accent3"/>
                </a:solidFill>
                <a:latin typeface="+mn-lt"/>
                <a:ea typeface="+mn-ea"/>
                <a:cs typeface="+mn-ea"/>
                <a:sym typeface="+mn-lt"/>
              </a:rPr>
              <a:t>便利性</a:t>
            </a:r>
            <a:endParaRPr lang="zh-CN" altLang="en-US" sz="2600" dirty="0">
              <a:solidFill>
                <a:schemeClr val="accent3"/>
              </a:solidFill>
              <a:latin typeface="+mn-lt"/>
              <a:ea typeface="+mn-ea"/>
              <a:cs typeface="+mn-ea"/>
              <a:sym typeface="+mn-lt"/>
            </a:endParaRPr>
          </a:p>
        </p:txBody>
      </p:sp>
      <p:sp>
        <p:nvSpPr>
          <p:cNvPr id="44" name="Freeform 8"/>
          <p:cNvSpPr/>
          <p:nvPr>
            <p:custDataLst>
              <p:tags r:id="rId18"/>
            </p:custDataLst>
          </p:nvPr>
        </p:nvSpPr>
        <p:spPr bwMode="auto">
          <a:xfrm rot="9202272">
            <a:off x="4766310" y="3695700"/>
            <a:ext cx="1886585" cy="1790700"/>
          </a:xfrm>
          <a:custGeom>
            <a:avLst/>
            <a:gdLst>
              <a:gd name="T0" fmla="*/ 34 w 551"/>
              <a:gd name="T1" fmla="*/ 667 h 710"/>
              <a:gd name="T2" fmla="*/ 108 w 551"/>
              <a:gd name="T3" fmla="*/ 467 h 710"/>
              <a:gd name="T4" fmla="*/ 45 w 551"/>
              <a:gd name="T5" fmla="*/ 181 h 710"/>
              <a:gd name="T6" fmla="*/ 370 w 551"/>
              <a:gd name="T7" fmla="*/ 55 h 710"/>
              <a:gd name="T8" fmla="*/ 496 w 551"/>
              <a:gd name="T9" fmla="*/ 381 h 710"/>
              <a:gd name="T10" fmla="*/ 232 w 551"/>
              <a:gd name="T11" fmla="*/ 525 h 710"/>
              <a:gd name="T12" fmla="*/ 139 w 551"/>
              <a:gd name="T13" fmla="*/ 710 h 710"/>
              <a:gd name="T14" fmla="*/ 34 w 551"/>
              <a:gd name="T15" fmla="*/ 667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10">
                <a:moveTo>
                  <a:pt x="34" y="667"/>
                </a:moveTo>
                <a:cubicBezTo>
                  <a:pt x="118" y="654"/>
                  <a:pt x="167" y="528"/>
                  <a:pt x="108" y="467"/>
                </a:cubicBezTo>
                <a:cubicBezTo>
                  <a:pt x="29" y="398"/>
                  <a:pt x="0" y="283"/>
                  <a:pt x="45" y="181"/>
                </a:cubicBezTo>
                <a:cubicBezTo>
                  <a:pt x="100" y="57"/>
                  <a:pt x="246" y="0"/>
                  <a:pt x="370" y="55"/>
                </a:cubicBezTo>
                <a:cubicBezTo>
                  <a:pt x="495" y="110"/>
                  <a:pt x="551" y="256"/>
                  <a:pt x="496" y="381"/>
                </a:cubicBezTo>
                <a:cubicBezTo>
                  <a:pt x="450" y="485"/>
                  <a:pt x="340" y="542"/>
                  <a:pt x="232" y="525"/>
                </a:cubicBezTo>
                <a:cubicBezTo>
                  <a:pt x="154" y="528"/>
                  <a:pt x="98" y="641"/>
                  <a:pt x="139" y="710"/>
                </a:cubicBezTo>
                <a:cubicBezTo>
                  <a:pt x="107" y="690"/>
                  <a:pt x="71" y="676"/>
                  <a:pt x="34" y="667"/>
                </a:cubicBezTo>
                <a:close/>
              </a:path>
            </a:pathLst>
          </a:custGeom>
          <a:solidFill>
            <a:srgbClr val="007457"/>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4" name="文本框 3"/>
          <p:cNvSpPr txBox="1"/>
          <p:nvPr/>
        </p:nvSpPr>
        <p:spPr>
          <a:xfrm>
            <a:off x="5075555" y="4460875"/>
            <a:ext cx="1459230" cy="475615"/>
          </a:xfrm>
          <a:prstGeom prst="rect">
            <a:avLst/>
          </a:prstGeom>
          <a:noFill/>
        </p:spPr>
        <p:txBody>
          <a:bodyPr wrap="square" rtlCol="0">
            <a:spAutoFit/>
          </a:bodyPr>
          <a:p>
            <a:r>
              <a:rPr lang="zh-CN" altLang="en-US" sz="2500">
                <a:solidFill>
                  <a:schemeClr val="bg1"/>
                </a:solidFill>
                <a:latin typeface="华文中宋" panose="02010600040101010101" charset="-122"/>
                <a:ea typeface="华文中宋" panose="02010600040101010101" charset="-122"/>
              </a:rPr>
              <a:t>差旅报销</a:t>
            </a:r>
            <a:endParaRPr lang="zh-CN" altLang="en-US" sz="250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bldLst>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PS素材\大学生融媒体中心\20191024PPPT\处理图片\图片3.jpg图片3"/>
          <p:cNvPicPr>
            <a:picLocks noChangeAspect="1" noChangeArrowheads="1"/>
          </p:cNvPicPr>
          <p:nvPr/>
        </p:nvPicPr>
        <p:blipFill rotWithShape="1">
          <a:blip r:embed="rId1"/>
          <a:srcRect/>
          <a:stretch>
            <a:fillRect/>
          </a:stretch>
        </p:blipFill>
        <p:spPr bwMode="auto">
          <a:xfrm>
            <a:off x="1270" y="9525"/>
            <a:ext cx="12188825" cy="6858635"/>
          </a:xfrm>
          <a:prstGeom prst="rect">
            <a:avLst/>
          </a:prstGeom>
          <a:noFill/>
          <a:extLst>
            <a:ext uri="{909E8E84-426E-40DD-AFC4-6F175D3DCCD1}">
              <a14:hiddenFill xmlns:a14="http://schemas.microsoft.com/office/drawing/2010/main">
                <a:solidFill>
                  <a:srgbClr val="FFFFFF"/>
                </a:solidFill>
              </a14:hiddenFill>
            </a:ext>
          </a:extLst>
        </p:spPr>
      </p:pic>
      <p:sp>
        <p:nvSpPr>
          <p:cNvPr id="88" name="文本框 17"/>
          <p:cNvSpPr txBox="1"/>
          <p:nvPr/>
        </p:nvSpPr>
        <p:spPr>
          <a:xfrm>
            <a:off x="1906905" y="1689100"/>
            <a:ext cx="5039995" cy="689610"/>
          </a:xfrm>
          <a:prstGeom prst="rect">
            <a:avLst/>
          </a:prstGeom>
          <a:noFill/>
        </p:spPr>
        <p:txBody>
          <a:bodyPr wrap="square" lIns="121917" tIns="60958" rIns="121917" bIns="60958" rtlCol="0">
            <a:spAutoFit/>
          </a:bodyPr>
          <a:lstStyle/>
          <a:p>
            <a:pPr algn="ctr" eaLnBrk="1" hangingPunct="1"/>
            <a:r>
              <a:rPr lang="zh-CN" altLang="en-US" sz="3700" b="1" dirty="0">
                <a:solidFill>
                  <a:srgbClr val="007457"/>
                </a:solidFill>
                <a:latin typeface="+mn-lt"/>
                <a:ea typeface="+mn-ea"/>
                <a:cs typeface="+mn-ea"/>
                <a:sym typeface="+mn-ea"/>
              </a:rPr>
              <a:t>注意事项</a:t>
            </a:r>
            <a:endParaRPr lang="zh-CN" altLang="en-US" sz="3700" b="1" dirty="0">
              <a:solidFill>
                <a:srgbClr val="007457"/>
              </a:solidFill>
              <a:latin typeface="+mn-lt"/>
              <a:ea typeface="+mn-ea"/>
              <a:cs typeface="+mn-ea"/>
              <a:sym typeface="+mn-lt"/>
            </a:endParaRPr>
          </a:p>
        </p:txBody>
      </p:sp>
      <p:cxnSp>
        <p:nvCxnSpPr>
          <p:cNvPr id="90" name="直接连接符 89"/>
          <p:cNvCxnSpPr/>
          <p:nvPr/>
        </p:nvCxnSpPr>
        <p:spPr>
          <a:xfrm>
            <a:off x="1530985" y="2700020"/>
            <a:ext cx="57924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9197036" y="825851"/>
            <a:ext cx="1752840" cy="1753275"/>
            <a:chOff x="2805921" y="2869633"/>
            <a:chExt cx="1036261" cy="1036518"/>
          </a:xfrm>
        </p:grpSpPr>
        <p:sp>
          <p:nvSpPr>
            <p:cNvPr id="128" name="Oval 53"/>
            <p:cNvSpPr>
              <a:spLocks noChangeArrowheads="1"/>
            </p:cNvSpPr>
            <p:nvPr/>
          </p:nvSpPr>
          <p:spPr bwMode="auto">
            <a:xfrm>
              <a:off x="2805921" y="2869633"/>
              <a:ext cx="1036261" cy="1036518"/>
            </a:xfrm>
            <a:prstGeom prst="ellipse">
              <a:avLst/>
            </a:prstGeom>
            <a:solidFill>
              <a:srgbClr val="007457"/>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5900">
                <a:cs typeface="+mn-ea"/>
                <a:sym typeface="+mn-lt"/>
              </a:endParaRPr>
            </a:p>
          </p:txBody>
        </p:sp>
        <p:sp>
          <p:nvSpPr>
            <p:cNvPr id="129" name="Text Box 58"/>
            <p:cNvSpPr txBox="1">
              <a:spLocks noChangeArrowheads="1"/>
            </p:cNvSpPr>
            <p:nvPr/>
          </p:nvSpPr>
          <p:spPr bwMode="auto">
            <a:xfrm>
              <a:off x="2905648" y="3087890"/>
              <a:ext cx="782803" cy="62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400" b="1" dirty="0">
                  <a:solidFill>
                    <a:schemeClr val="bg1"/>
                  </a:solidFill>
                  <a:latin typeface="+mn-lt"/>
                  <a:ea typeface="+mn-ea"/>
                  <a:cs typeface="+mn-ea"/>
                  <a:sym typeface="+mn-lt"/>
                </a:rPr>
                <a:t>4</a:t>
              </a:r>
              <a:endParaRPr lang="en-US" altLang="zh-CN" sz="6400" b="1"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cover dir="d"/>
      </p:transition>
    </mc:Choice>
    <mc:Fallback>
      <p:transition spd="slow" advClick="0" advTm="3000">
        <p:cover dir="d"/>
      </p:transition>
    </mc:Fallback>
  </mc:AlternateContent>
  <p:timing>
    <p:tnLst>
      <p:par>
        <p:cTn id="1" dur="indefinite" restart="never" nodeType="tmRoot"/>
      </p:par>
    </p:tnLst>
    <p:bldLst>
      <p:bldP spid="8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395589" y="5948889"/>
            <a:ext cx="2944469" cy="539849"/>
          </a:xfrm>
          <a:prstGeom prst="ellipse">
            <a:avLst/>
          </a:prstGeom>
          <a:gradFill flip="none" rotWithShape="0">
            <a:gsLst>
              <a:gs pos="0">
                <a:schemeClr val="bg1">
                  <a:alpha val="0"/>
                </a:schemeClr>
              </a:gs>
              <a:gs pos="50000">
                <a:schemeClr val="tx1">
                  <a:lumMod val="0"/>
                </a:schemeClr>
              </a:gs>
              <a:gs pos="100000">
                <a:schemeClr val="bg1">
                  <a:alpha val="0"/>
                  <a:lumMod val="0"/>
                </a:schemeClr>
              </a:gs>
            </a:gsLst>
            <a:path path="circle">
              <a:fillToRect t="100000" r="100000"/>
            </a:path>
            <a:tileRect l="-100000" b="-10000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2" name="Group 8"/>
          <p:cNvGrpSpPr/>
          <p:nvPr>
            <p:custDataLst>
              <p:tags r:id="rId1"/>
            </p:custDataLst>
          </p:nvPr>
        </p:nvGrpSpPr>
        <p:grpSpPr>
          <a:xfrm rot="10800000">
            <a:off x="2345955" y="1540404"/>
            <a:ext cx="2199922" cy="2202981"/>
            <a:chOff x="2256160" y="1408113"/>
            <a:chExt cx="2282825" cy="2286000"/>
          </a:xfrm>
        </p:grpSpPr>
        <p:sp>
          <p:nvSpPr>
            <p:cNvPr id="193" name="Freeform 5"/>
            <p:cNvSpPr/>
            <p:nvPr>
              <p:custDataLst>
                <p:tags r:id="rId2"/>
              </p:custDataLst>
            </p:nvPr>
          </p:nvSpPr>
          <p:spPr bwMode="auto">
            <a:xfrm flipH="1">
              <a:off x="2256160" y="1408113"/>
              <a:ext cx="2282825" cy="2286000"/>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rgbClr val="007457"/>
            </a:solid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94" name="Oval 6"/>
            <p:cNvSpPr>
              <a:spLocks noChangeArrowheads="1"/>
            </p:cNvSpPr>
            <p:nvPr>
              <p:custDataLst>
                <p:tags r:id="rId3"/>
              </p:custDataLst>
            </p:nvPr>
          </p:nvSpPr>
          <p:spPr bwMode="auto">
            <a:xfrm rot="10800000">
              <a:off x="2495873" y="1647826"/>
              <a:ext cx="1801813" cy="1804988"/>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dirty="0">
                <a:latin typeface="+mn-lt"/>
                <a:ea typeface="+mn-ea"/>
                <a:cs typeface="+mn-ea"/>
                <a:sym typeface="+mn-lt"/>
              </a:endParaRPr>
            </a:p>
          </p:txBody>
        </p:sp>
      </p:grpSp>
      <p:sp>
        <p:nvSpPr>
          <p:cNvPr id="306" name="TextBox 34"/>
          <p:cNvSpPr txBox="1"/>
          <p:nvPr>
            <p:custDataLst>
              <p:tags r:id="rId4"/>
            </p:custDataLst>
          </p:nvPr>
        </p:nvSpPr>
        <p:spPr>
          <a:xfrm>
            <a:off x="2686960" y="2021773"/>
            <a:ext cx="1516510" cy="838420"/>
          </a:xfrm>
          <a:prstGeom prst="rect">
            <a:avLst/>
          </a:prstGeom>
          <a:noFill/>
        </p:spPr>
        <p:txBody>
          <a:bodyPr wrap="square" rtlCol="0">
            <a:noAutofit/>
          </a:bodyPr>
          <a:lstStyle/>
          <a:p>
            <a:pPr algn="ctr"/>
            <a:r>
              <a:rPr lang="zh-CN" altLang="en-US" sz="2400" b="1" dirty="0">
                <a:solidFill>
                  <a:srgbClr val="007457"/>
                </a:solidFill>
                <a:latin typeface="+mn-lt"/>
                <a:ea typeface="+mn-ea"/>
                <a:cs typeface="+mn-ea"/>
                <a:sym typeface="+mn-lt"/>
              </a:rPr>
              <a:t>操作平台用户权限</a:t>
            </a:r>
            <a:endParaRPr lang="zh-CN" altLang="en-US" sz="2400" b="1" dirty="0">
              <a:solidFill>
                <a:srgbClr val="007457"/>
              </a:solidFill>
              <a:latin typeface="+mn-lt"/>
              <a:ea typeface="+mn-ea"/>
              <a:cs typeface="+mn-ea"/>
              <a:sym typeface="+mn-lt"/>
            </a:endParaRPr>
          </a:p>
          <a:p>
            <a:pPr algn="ctr"/>
            <a:r>
              <a:rPr lang="en-US" altLang="zh-CN" sz="2400" b="1" dirty="0">
                <a:solidFill>
                  <a:srgbClr val="007457"/>
                </a:solidFill>
                <a:latin typeface="+mn-lt"/>
                <a:ea typeface="+mn-ea"/>
                <a:cs typeface="+mn-ea"/>
                <a:sym typeface="+mn-lt"/>
              </a:rPr>
              <a:t> </a:t>
            </a:r>
            <a:r>
              <a:rPr lang="en-US" altLang="zh-CN" sz="2400" dirty="0">
                <a:solidFill>
                  <a:srgbClr val="007457"/>
                </a:solidFill>
                <a:latin typeface="+mn-lt"/>
                <a:ea typeface="+mn-ea"/>
                <a:cs typeface="+mn-ea"/>
                <a:sym typeface="+mn-lt"/>
              </a:rPr>
              <a:t>1</a:t>
            </a:r>
            <a:endParaRPr lang="en-US" altLang="zh-CN" sz="2400" dirty="0">
              <a:solidFill>
                <a:srgbClr val="007457"/>
              </a:solidFill>
              <a:latin typeface="+mn-lt"/>
              <a:ea typeface="+mn-ea"/>
              <a:cs typeface="+mn-ea"/>
              <a:sym typeface="+mn-lt"/>
            </a:endParaRPr>
          </a:p>
        </p:txBody>
      </p:sp>
      <p:grpSp>
        <p:nvGrpSpPr>
          <p:cNvPr id="195" name="Group 11"/>
          <p:cNvGrpSpPr/>
          <p:nvPr>
            <p:custDataLst>
              <p:tags r:id="rId5"/>
            </p:custDataLst>
          </p:nvPr>
        </p:nvGrpSpPr>
        <p:grpSpPr>
          <a:xfrm rot="8040000">
            <a:off x="4682396" y="1257042"/>
            <a:ext cx="2199922" cy="2202981"/>
            <a:chOff x="960967" y="1382936"/>
            <a:chExt cx="2282825" cy="2286000"/>
          </a:xfrm>
        </p:grpSpPr>
        <p:sp>
          <p:nvSpPr>
            <p:cNvPr id="196" name="Freeform 5"/>
            <p:cNvSpPr/>
            <p:nvPr>
              <p:custDataLst>
                <p:tags r:id="rId6"/>
              </p:custDataLst>
            </p:nvPr>
          </p:nvSpPr>
          <p:spPr bwMode="auto">
            <a:xfrm>
              <a:off x="960967" y="1382936"/>
              <a:ext cx="2282825" cy="2286000"/>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rgbClr val="007457"/>
            </a:solid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97" name="Oval 6"/>
            <p:cNvSpPr>
              <a:spLocks noChangeArrowheads="1"/>
            </p:cNvSpPr>
            <p:nvPr>
              <p:custDataLst>
                <p:tags r:id="rId7"/>
              </p:custDataLst>
            </p:nvPr>
          </p:nvSpPr>
          <p:spPr bwMode="auto">
            <a:xfrm rot="10800000">
              <a:off x="1201474" y="1588633"/>
              <a:ext cx="1801813" cy="1804988"/>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7" name="TextBox 27"/>
          <p:cNvSpPr txBox="1"/>
          <p:nvPr>
            <p:custDataLst>
              <p:tags r:id="rId8"/>
            </p:custDataLst>
          </p:nvPr>
        </p:nvSpPr>
        <p:spPr>
          <a:xfrm>
            <a:off x="5022007" y="2022126"/>
            <a:ext cx="1569463" cy="1198880"/>
          </a:xfrm>
          <a:prstGeom prst="rect">
            <a:avLst/>
          </a:prstGeom>
          <a:noFill/>
        </p:spPr>
        <p:txBody>
          <a:bodyPr wrap="square" rtlCol="0">
            <a:spAutoFit/>
          </a:bodyPr>
          <a:lstStyle/>
          <a:p>
            <a:pPr algn="ctr"/>
            <a:r>
              <a:rPr lang="zh-CN" altLang="en-US" sz="2400" b="1" dirty="0">
                <a:solidFill>
                  <a:srgbClr val="007457"/>
                </a:solidFill>
                <a:latin typeface="+mn-lt"/>
                <a:ea typeface="+mn-ea"/>
                <a:cs typeface="+mn-ea"/>
                <a:sym typeface="+mn-lt"/>
              </a:rPr>
              <a:t>注意退改签规则</a:t>
            </a:r>
            <a:endParaRPr lang="zh-CN" altLang="en-US" sz="2400" b="1" dirty="0">
              <a:solidFill>
                <a:srgbClr val="007457"/>
              </a:solidFill>
              <a:latin typeface="+mn-lt"/>
              <a:ea typeface="+mn-ea"/>
              <a:cs typeface="+mn-ea"/>
              <a:sym typeface="+mn-lt"/>
            </a:endParaRPr>
          </a:p>
          <a:p>
            <a:pPr algn="ctr"/>
            <a:r>
              <a:rPr lang="en-US" altLang="zh-CN" sz="2400" dirty="0">
                <a:solidFill>
                  <a:srgbClr val="007457"/>
                </a:solidFill>
                <a:latin typeface="+mn-lt"/>
                <a:ea typeface="+mn-ea"/>
                <a:cs typeface="+mn-ea"/>
                <a:sym typeface="+mn-lt"/>
              </a:rPr>
              <a:t>2</a:t>
            </a:r>
            <a:endParaRPr lang="en-US" altLang="zh-CN" sz="2400" dirty="0">
              <a:solidFill>
                <a:srgbClr val="007457"/>
              </a:solidFill>
              <a:latin typeface="+mn-lt"/>
              <a:ea typeface="+mn-ea"/>
              <a:cs typeface="+mn-ea"/>
              <a:sym typeface="+mn-lt"/>
            </a:endParaRPr>
          </a:p>
        </p:txBody>
      </p:sp>
      <p:grpSp>
        <p:nvGrpSpPr>
          <p:cNvPr id="10" name="组合 9"/>
          <p:cNvGrpSpPr/>
          <p:nvPr>
            <p:custDataLst>
              <p:tags r:id="rId9"/>
            </p:custDataLst>
          </p:nvPr>
        </p:nvGrpSpPr>
        <p:grpSpPr>
          <a:xfrm rot="16500000">
            <a:off x="7142033" y="1450380"/>
            <a:ext cx="2199636" cy="2202750"/>
            <a:chOff x="11336" y="2240"/>
            <a:chExt cx="3532" cy="3537"/>
          </a:xfrm>
        </p:grpSpPr>
        <p:sp>
          <p:nvSpPr>
            <p:cNvPr id="199" name="Freeform 5"/>
            <p:cNvSpPr/>
            <p:nvPr>
              <p:custDataLst>
                <p:tags r:id="rId10"/>
              </p:custDataLst>
            </p:nvPr>
          </p:nvSpPr>
          <p:spPr bwMode="auto">
            <a:xfrm rot="21360000" flipH="1">
              <a:off x="11336" y="2240"/>
              <a:ext cx="3532" cy="3537"/>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rgbClr val="007457"/>
            </a:solidFill>
            <a:ln>
              <a:noFill/>
            </a:ln>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200" name="Oval 6"/>
            <p:cNvSpPr>
              <a:spLocks noChangeArrowheads="1"/>
            </p:cNvSpPr>
            <p:nvPr>
              <p:custDataLst>
                <p:tags r:id="rId11"/>
              </p:custDataLst>
            </p:nvPr>
          </p:nvSpPr>
          <p:spPr bwMode="auto">
            <a:xfrm>
              <a:off x="11707" y="2611"/>
              <a:ext cx="2788" cy="2793"/>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dirty="0">
                <a:latin typeface="+mn-lt"/>
                <a:ea typeface="+mn-ea"/>
                <a:cs typeface="+mn-ea"/>
                <a:sym typeface="+mn-lt"/>
              </a:endParaRPr>
            </a:p>
          </p:txBody>
        </p:sp>
        <p:sp>
          <p:nvSpPr>
            <p:cNvPr id="9" name="TextBox 29"/>
            <p:cNvSpPr txBox="1"/>
            <p:nvPr>
              <p:custDataLst>
                <p:tags r:id="rId12"/>
              </p:custDataLst>
            </p:nvPr>
          </p:nvSpPr>
          <p:spPr>
            <a:xfrm rot="5100000">
              <a:off x="11554" y="2808"/>
              <a:ext cx="2286" cy="2518"/>
            </a:xfrm>
            <a:prstGeom prst="rect">
              <a:avLst/>
            </a:prstGeom>
            <a:noFill/>
          </p:spPr>
          <p:txBody>
            <a:bodyPr wrap="square" rtlCol="0">
              <a:spAutoFit/>
            </a:bodyPr>
            <a:lstStyle/>
            <a:p>
              <a:pPr algn="ctr"/>
              <a:r>
                <a:rPr lang="zh-CN" altLang="en-US" sz="2400" b="1" dirty="0">
                  <a:solidFill>
                    <a:srgbClr val="007457"/>
                  </a:solidFill>
                  <a:latin typeface="+mn-lt"/>
                  <a:ea typeface="+mn-ea"/>
                  <a:cs typeface="+mn-ea"/>
                  <a:sym typeface="+mn-lt"/>
                </a:rPr>
                <a:t>限于平台内退改签</a:t>
              </a:r>
              <a:r>
                <a:rPr lang="en-US" altLang="zh-CN" sz="2400" b="1" dirty="0">
                  <a:solidFill>
                    <a:srgbClr val="007457"/>
                  </a:solidFill>
                  <a:latin typeface="+mn-lt"/>
                  <a:ea typeface="+mn-ea"/>
                  <a:cs typeface="+mn-ea"/>
                  <a:sym typeface="+mn-lt"/>
                </a:rPr>
                <a:t>3</a:t>
              </a:r>
              <a:endParaRPr lang="zh-CN" altLang="en-US" sz="2400" b="1" dirty="0">
                <a:solidFill>
                  <a:srgbClr val="007457"/>
                </a:solidFill>
                <a:latin typeface="+mn-lt"/>
                <a:ea typeface="+mn-ea"/>
                <a:cs typeface="+mn-ea"/>
                <a:sym typeface="+mn-lt"/>
              </a:endParaRPr>
            </a:p>
            <a:p>
              <a:pPr algn="ctr"/>
              <a:endParaRPr lang="zh-CN" altLang="en-US" sz="2400" dirty="0">
                <a:solidFill>
                  <a:srgbClr val="007457"/>
                </a:solidFill>
                <a:latin typeface="+mn-lt"/>
                <a:ea typeface="+mn-ea"/>
                <a:cs typeface="+mn-ea"/>
                <a:sym typeface="+mn-lt"/>
              </a:endParaRPr>
            </a:p>
          </p:txBody>
        </p:sp>
      </p:grpSp>
      <p:grpSp>
        <p:nvGrpSpPr>
          <p:cNvPr id="15" name="组合 14"/>
          <p:cNvGrpSpPr/>
          <p:nvPr>
            <p:custDataLst>
              <p:tags r:id="rId13"/>
            </p:custDataLst>
          </p:nvPr>
        </p:nvGrpSpPr>
        <p:grpSpPr>
          <a:xfrm>
            <a:off x="2345431" y="4007488"/>
            <a:ext cx="2199636" cy="2202750"/>
            <a:chOff x="3729" y="6015"/>
            <a:chExt cx="3532" cy="3537"/>
          </a:xfrm>
        </p:grpSpPr>
        <p:sp>
          <p:nvSpPr>
            <p:cNvPr id="190" name="Freeform 5"/>
            <p:cNvSpPr/>
            <p:nvPr>
              <p:custDataLst>
                <p:tags r:id="rId14"/>
              </p:custDataLst>
            </p:nvPr>
          </p:nvSpPr>
          <p:spPr bwMode="auto">
            <a:xfrm>
              <a:off x="3729" y="6015"/>
              <a:ext cx="3532" cy="3537"/>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rgbClr val="007457"/>
            </a:solid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91" name="Oval 6"/>
            <p:cNvSpPr>
              <a:spLocks noChangeArrowheads="1"/>
            </p:cNvSpPr>
            <p:nvPr>
              <p:custDataLst>
                <p:tags r:id="rId15"/>
              </p:custDataLst>
            </p:nvPr>
          </p:nvSpPr>
          <p:spPr bwMode="auto">
            <a:xfrm>
              <a:off x="4088" y="6352"/>
              <a:ext cx="2788" cy="2793"/>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304" name="TextBox 37"/>
            <p:cNvSpPr txBox="1"/>
            <p:nvPr>
              <p:custDataLst>
                <p:tags r:id="rId16"/>
              </p:custDataLst>
            </p:nvPr>
          </p:nvSpPr>
          <p:spPr>
            <a:xfrm>
              <a:off x="3917" y="6885"/>
              <a:ext cx="2795" cy="1728"/>
            </a:xfrm>
            <a:prstGeom prst="rect">
              <a:avLst/>
            </a:prstGeom>
            <a:noFill/>
          </p:spPr>
          <p:txBody>
            <a:bodyPr wrap="square" rtlCol="0">
              <a:spAutoFit/>
            </a:bodyPr>
            <a:lstStyle/>
            <a:p>
              <a:pPr algn="ctr"/>
              <a:r>
                <a:rPr lang="en-US" altLang="zh-CN" sz="2400" dirty="0">
                  <a:solidFill>
                    <a:srgbClr val="007457"/>
                  </a:solidFill>
                  <a:latin typeface="+mn-lt"/>
                  <a:ea typeface="+mn-ea"/>
                  <a:cs typeface="+mn-ea"/>
                  <a:sym typeface="+mn-lt"/>
                </a:rPr>
                <a:t>4</a:t>
              </a:r>
              <a:endParaRPr lang="zh-CN" altLang="en-US" sz="2000" dirty="0">
                <a:solidFill>
                  <a:srgbClr val="007457"/>
                </a:solidFill>
                <a:latin typeface="+mn-lt"/>
                <a:ea typeface="+mn-ea"/>
                <a:cs typeface="+mn-ea"/>
                <a:sym typeface="+mn-lt"/>
              </a:endParaRPr>
            </a:p>
            <a:p>
              <a:pPr algn="ctr"/>
              <a:r>
                <a:rPr lang="zh-CN" altLang="en-US" sz="2400" b="1" dirty="0">
                  <a:solidFill>
                    <a:srgbClr val="007457"/>
                  </a:solidFill>
                  <a:latin typeface="+mn-lt"/>
                  <a:ea typeface="+mn-ea"/>
                  <a:cs typeface="+mn-ea"/>
                  <a:sym typeface="+mn-lt"/>
                </a:rPr>
                <a:t>切勿取票</a:t>
              </a:r>
              <a:endParaRPr lang="zh-CN" altLang="en-US" sz="2400" b="1" dirty="0">
                <a:solidFill>
                  <a:srgbClr val="007457"/>
                </a:solidFill>
                <a:latin typeface="+mn-lt"/>
                <a:ea typeface="+mn-ea"/>
                <a:cs typeface="+mn-ea"/>
                <a:sym typeface="+mn-lt"/>
              </a:endParaRPr>
            </a:p>
            <a:p>
              <a:pPr algn="r"/>
              <a:r>
                <a:rPr lang="en-US" altLang="zh-CN" sz="1600" b="1" dirty="0">
                  <a:solidFill>
                    <a:srgbClr val="007457"/>
                  </a:solidFill>
                  <a:latin typeface="+mn-lt"/>
                  <a:ea typeface="+mn-ea"/>
                  <a:cs typeface="+mn-ea"/>
                  <a:sym typeface="+mn-lt"/>
                </a:rPr>
                <a:t> </a:t>
              </a:r>
              <a:r>
                <a:rPr lang="zh-CN" altLang="en-US" sz="1600" b="1" dirty="0">
                  <a:solidFill>
                    <a:srgbClr val="007457"/>
                  </a:solidFill>
                  <a:latin typeface="+mn-lt"/>
                  <a:ea typeface="+mn-ea"/>
                  <a:cs typeface="+mn-ea"/>
                  <a:sym typeface="+mn-lt"/>
                </a:rPr>
                <a:t>（车票、酒店）</a:t>
              </a:r>
              <a:endParaRPr lang="zh-CN" altLang="en-US" sz="1600" dirty="0">
                <a:solidFill>
                  <a:srgbClr val="007457"/>
                </a:solidFill>
                <a:latin typeface="+mn-lt"/>
                <a:ea typeface="+mn-ea"/>
                <a:cs typeface="+mn-ea"/>
                <a:sym typeface="+mn-lt"/>
              </a:endParaRPr>
            </a:p>
          </p:txBody>
        </p:sp>
      </p:grpSp>
      <p:grpSp>
        <p:nvGrpSpPr>
          <p:cNvPr id="8" name="组合 7"/>
          <p:cNvGrpSpPr/>
          <p:nvPr>
            <p:custDataLst>
              <p:tags r:id="rId17"/>
            </p:custDataLst>
          </p:nvPr>
        </p:nvGrpSpPr>
        <p:grpSpPr>
          <a:xfrm rot="2640000">
            <a:off x="4741870" y="4214823"/>
            <a:ext cx="2199636" cy="2202750"/>
            <a:chOff x="7603" y="5932"/>
            <a:chExt cx="3532" cy="3537"/>
          </a:xfrm>
        </p:grpSpPr>
        <p:sp>
          <p:nvSpPr>
            <p:cNvPr id="3" name="Freeform 5"/>
            <p:cNvSpPr/>
            <p:nvPr>
              <p:custDataLst>
                <p:tags r:id="rId18"/>
              </p:custDataLst>
            </p:nvPr>
          </p:nvSpPr>
          <p:spPr bwMode="auto">
            <a:xfrm flipH="1">
              <a:off x="7603" y="5932"/>
              <a:ext cx="3532" cy="3537"/>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rgbClr val="007457"/>
            </a:solidFill>
            <a:ln>
              <a:noFill/>
            </a:ln>
          </p:spPr>
          <p:txBody>
            <a:bodyPr vert="horz" wrap="square" lIns="91440" tIns="45720" rIns="91440" bIns="45720" numCol="1" anchor="t" anchorCtr="0" compatLnSpc="1"/>
            <a:p>
              <a:endParaRPr lang="en-US" dirty="0">
                <a:latin typeface="+mn-lt"/>
                <a:ea typeface="+mn-ea"/>
                <a:cs typeface="+mn-ea"/>
                <a:sym typeface="+mn-lt"/>
              </a:endParaRPr>
            </a:p>
          </p:txBody>
        </p:sp>
        <p:sp>
          <p:nvSpPr>
            <p:cNvPr id="4" name="Oval 6"/>
            <p:cNvSpPr>
              <a:spLocks noChangeArrowheads="1"/>
            </p:cNvSpPr>
            <p:nvPr>
              <p:custDataLst>
                <p:tags r:id="rId19"/>
              </p:custDataLst>
            </p:nvPr>
          </p:nvSpPr>
          <p:spPr bwMode="auto">
            <a:xfrm>
              <a:off x="7904" y="6386"/>
              <a:ext cx="2788" cy="2793"/>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p>
              <a:endParaRPr lang="en-US" dirty="0">
                <a:latin typeface="+mn-lt"/>
                <a:ea typeface="+mn-ea"/>
                <a:cs typeface="+mn-ea"/>
                <a:sym typeface="+mn-lt"/>
              </a:endParaRPr>
            </a:p>
          </p:txBody>
        </p:sp>
      </p:grpSp>
      <p:grpSp>
        <p:nvGrpSpPr>
          <p:cNvPr id="14" name="组合 13"/>
          <p:cNvGrpSpPr/>
          <p:nvPr>
            <p:custDataLst>
              <p:tags r:id="rId20"/>
            </p:custDataLst>
          </p:nvPr>
        </p:nvGrpSpPr>
        <p:grpSpPr>
          <a:xfrm rot="16200000">
            <a:off x="7300743" y="4022476"/>
            <a:ext cx="2199636" cy="2202750"/>
            <a:chOff x="11163" y="5958"/>
            <a:chExt cx="3532" cy="3537"/>
          </a:xfrm>
        </p:grpSpPr>
        <p:sp>
          <p:nvSpPr>
            <p:cNvPr id="11" name="Freeform 5"/>
            <p:cNvSpPr/>
            <p:nvPr>
              <p:custDataLst>
                <p:tags r:id="rId21"/>
              </p:custDataLst>
            </p:nvPr>
          </p:nvSpPr>
          <p:spPr bwMode="auto">
            <a:xfrm rot="21420000">
              <a:off x="11163" y="5958"/>
              <a:ext cx="3532" cy="3537"/>
            </a:xfrm>
            <a:custGeom>
              <a:avLst/>
              <a:gdLst>
                <a:gd name="T0" fmla="*/ 606 w 606"/>
                <a:gd name="T1" fmla="*/ 67 h 607"/>
                <a:gd name="T2" fmla="*/ 606 w 606"/>
                <a:gd name="T3" fmla="*/ 323 h 607"/>
                <a:gd name="T4" fmla="*/ 606 w 606"/>
                <a:gd name="T5" fmla="*/ 323 h 607"/>
                <a:gd name="T6" fmla="*/ 303 w 606"/>
                <a:gd name="T7" fmla="*/ 607 h 607"/>
                <a:gd name="T8" fmla="*/ 0 w 606"/>
                <a:gd name="T9" fmla="*/ 304 h 607"/>
                <a:gd name="T10" fmla="*/ 303 w 606"/>
                <a:gd name="T11" fmla="*/ 0 h 607"/>
                <a:gd name="T12" fmla="*/ 539 w 606"/>
                <a:gd name="T13" fmla="*/ 0 h 607"/>
                <a:gd name="T14" fmla="*/ 606 w 606"/>
                <a:gd name="T15" fmla="*/ 67 h 6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607">
                  <a:moveTo>
                    <a:pt x="606" y="67"/>
                  </a:moveTo>
                  <a:cubicBezTo>
                    <a:pt x="606" y="323"/>
                    <a:pt x="606" y="323"/>
                    <a:pt x="606" y="323"/>
                  </a:cubicBezTo>
                  <a:cubicBezTo>
                    <a:pt x="606" y="323"/>
                    <a:pt x="606" y="323"/>
                    <a:pt x="606" y="323"/>
                  </a:cubicBezTo>
                  <a:cubicBezTo>
                    <a:pt x="596" y="481"/>
                    <a:pt x="464" y="607"/>
                    <a:pt x="303" y="607"/>
                  </a:cubicBezTo>
                  <a:cubicBezTo>
                    <a:pt x="136" y="607"/>
                    <a:pt x="0" y="471"/>
                    <a:pt x="0" y="304"/>
                  </a:cubicBezTo>
                  <a:cubicBezTo>
                    <a:pt x="0" y="136"/>
                    <a:pt x="136" y="0"/>
                    <a:pt x="303" y="0"/>
                  </a:cubicBezTo>
                  <a:cubicBezTo>
                    <a:pt x="539" y="0"/>
                    <a:pt x="539" y="0"/>
                    <a:pt x="539" y="0"/>
                  </a:cubicBezTo>
                  <a:cubicBezTo>
                    <a:pt x="576" y="0"/>
                    <a:pt x="606" y="30"/>
                    <a:pt x="606" y="67"/>
                  </a:cubicBezTo>
                  <a:close/>
                </a:path>
              </a:pathLst>
            </a:custGeom>
            <a:solidFill>
              <a:srgbClr val="007457"/>
            </a:solidFill>
            <a:ln>
              <a:noFill/>
            </a:ln>
          </p:spPr>
          <p:txBody>
            <a:bodyPr vert="horz" wrap="square" lIns="91440" tIns="45720" rIns="91440" bIns="45720" numCol="1" anchor="t" anchorCtr="0" compatLnSpc="1"/>
            <a:p>
              <a:endParaRPr lang="en-US">
                <a:latin typeface="+mn-lt"/>
                <a:ea typeface="+mn-ea"/>
                <a:cs typeface="+mn-ea"/>
                <a:sym typeface="+mn-lt"/>
              </a:endParaRPr>
            </a:p>
          </p:txBody>
        </p:sp>
        <p:sp>
          <p:nvSpPr>
            <p:cNvPr id="12" name="Oval 6"/>
            <p:cNvSpPr>
              <a:spLocks noChangeArrowheads="1"/>
            </p:cNvSpPr>
            <p:nvPr>
              <p:custDataLst>
                <p:tags r:id="rId22"/>
              </p:custDataLst>
            </p:nvPr>
          </p:nvSpPr>
          <p:spPr bwMode="auto">
            <a:xfrm>
              <a:off x="11695" y="6352"/>
              <a:ext cx="2788" cy="2793"/>
            </a:xfrm>
            <a:prstGeom prst="ellipse">
              <a:avLst/>
            </a:prstGeom>
            <a:solidFill>
              <a:schemeClr val="bg1">
                <a:lumMod val="95000"/>
              </a:schemeClr>
            </a:solidFill>
            <a:ln w="19050">
              <a:solidFill>
                <a:schemeClr val="bg1"/>
              </a:solidFill>
            </a:ln>
          </p:spPr>
          <p:txBody>
            <a:bodyPr vert="horz" wrap="square" lIns="91440" tIns="45720" rIns="91440" bIns="45720" numCol="1" anchor="t" anchorCtr="0" compatLnSpc="1"/>
            <a:p>
              <a:endParaRPr lang="en-US">
                <a:latin typeface="+mn-lt"/>
                <a:ea typeface="+mn-ea"/>
                <a:cs typeface="+mn-ea"/>
                <a:sym typeface="+mn-lt"/>
              </a:endParaRPr>
            </a:p>
          </p:txBody>
        </p:sp>
      </p:grpSp>
      <p:sp>
        <p:nvSpPr>
          <p:cNvPr id="17" name="TextBox 37"/>
          <p:cNvSpPr txBox="1"/>
          <p:nvPr>
            <p:custDataLst>
              <p:tags r:id="rId23"/>
            </p:custDataLst>
          </p:nvPr>
        </p:nvSpPr>
        <p:spPr>
          <a:xfrm>
            <a:off x="4886960" y="4549140"/>
            <a:ext cx="1774825" cy="1198880"/>
          </a:xfrm>
          <a:prstGeom prst="rect">
            <a:avLst/>
          </a:prstGeom>
          <a:noFill/>
        </p:spPr>
        <p:txBody>
          <a:bodyPr wrap="square" rtlCol="0">
            <a:spAutoFit/>
          </a:bodyPr>
          <a:p>
            <a:pPr algn="ctr"/>
            <a:r>
              <a:rPr lang="en-US" altLang="zh-CN" sz="2400" dirty="0">
                <a:solidFill>
                  <a:srgbClr val="007457"/>
                </a:solidFill>
                <a:latin typeface="+mn-lt"/>
                <a:ea typeface="+mn-ea"/>
                <a:cs typeface="+mn-ea"/>
                <a:sym typeface="+mn-lt"/>
              </a:rPr>
              <a:t>5</a:t>
            </a:r>
            <a:endParaRPr lang="zh-CN" altLang="en-US" sz="2000" dirty="0">
              <a:solidFill>
                <a:srgbClr val="007457"/>
              </a:solidFill>
              <a:latin typeface="+mn-lt"/>
              <a:ea typeface="+mn-ea"/>
              <a:cs typeface="+mn-ea"/>
              <a:sym typeface="+mn-lt"/>
            </a:endParaRPr>
          </a:p>
          <a:p>
            <a:pPr algn="ctr"/>
            <a:r>
              <a:rPr lang="zh-CN" altLang="en-US" sz="2400" b="1" dirty="0">
                <a:solidFill>
                  <a:srgbClr val="007457"/>
                </a:solidFill>
                <a:latin typeface="+mn-lt"/>
                <a:ea typeface="+mn-ea"/>
                <a:cs typeface="+mn-ea"/>
                <a:sym typeface="+mn-lt"/>
              </a:rPr>
              <a:t>报销补助</a:t>
            </a:r>
            <a:endParaRPr lang="zh-CN" altLang="en-US" sz="2400" b="1" dirty="0">
              <a:solidFill>
                <a:srgbClr val="007457"/>
              </a:solidFill>
              <a:latin typeface="+mn-lt"/>
              <a:ea typeface="+mn-ea"/>
              <a:cs typeface="+mn-ea"/>
              <a:sym typeface="+mn-lt"/>
            </a:endParaRPr>
          </a:p>
          <a:p>
            <a:pPr algn="ctr"/>
            <a:r>
              <a:rPr lang="zh-CN" altLang="en-US" sz="2400" b="1" dirty="0">
                <a:solidFill>
                  <a:srgbClr val="007457"/>
                </a:solidFill>
                <a:latin typeface="+mn-lt"/>
                <a:ea typeface="+mn-ea"/>
                <a:cs typeface="+mn-ea"/>
                <a:sym typeface="+mn-lt"/>
              </a:rPr>
              <a:t>时间</a:t>
            </a:r>
            <a:endParaRPr lang="zh-CN" altLang="en-US" sz="1600" dirty="0">
              <a:solidFill>
                <a:srgbClr val="007457"/>
              </a:solidFill>
              <a:latin typeface="+mn-lt"/>
              <a:ea typeface="+mn-ea"/>
              <a:cs typeface="+mn-ea"/>
              <a:sym typeface="+mn-lt"/>
            </a:endParaRPr>
          </a:p>
        </p:txBody>
      </p:sp>
      <p:sp>
        <p:nvSpPr>
          <p:cNvPr id="18" name="TextBox 37"/>
          <p:cNvSpPr txBox="1"/>
          <p:nvPr>
            <p:custDataLst>
              <p:tags r:id="rId24"/>
            </p:custDataLst>
          </p:nvPr>
        </p:nvSpPr>
        <p:spPr>
          <a:xfrm>
            <a:off x="7518400" y="4549140"/>
            <a:ext cx="1774825" cy="1198880"/>
          </a:xfrm>
          <a:prstGeom prst="rect">
            <a:avLst/>
          </a:prstGeom>
          <a:noFill/>
        </p:spPr>
        <p:txBody>
          <a:bodyPr wrap="square" rtlCol="0">
            <a:spAutoFit/>
          </a:bodyPr>
          <a:p>
            <a:pPr algn="ctr"/>
            <a:r>
              <a:rPr lang="en-US" altLang="zh-CN" sz="2400" dirty="0">
                <a:solidFill>
                  <a:srgbClr val="007457"/>
                </a:solidFill>
                <a:latin typeface="+mn-lt"/>
                <a:ea typeface="+mn-ea"/>
                <a:cs typeface="+mn-ea"/>
                <a:sym typeface="+mn-lt"/>
              </a:rPr>
              <a:t>6</a:t>
            </a:r>
            <a:endParaRPr lang="zh-CN" altLang="en-US" sz="2000" dirty="0">
              <a:solidFill>
                <a:srgbClr val="007457"/>
              </a:solidFill>
              <a:latin typeface="+mn-lt"/>
              <a:ea typeface="+mn-ea"/>
              <a:cs typeface="+mn-ea"/>
              <a:sym typeface="+mn-lt"/>
            </a:endParaRPr>
          </a:p>
          <a:p>
            <a:pPr algn="ctr"/>
            <a:r>
              <a:rPr lang="zh-CN" sz="2400" b="1" dirty="0">
                <a:solidFill>
                  <a:srgbClr val="007457"/>
                </a:solidFill>
                <a:latin typeface="+mn-lt"/>
                <a:ea typeface="+mn-ea"/>
                <a:cs typeface="+mn-ea"/>
                <a:sym typeface="+mn-lt"/>
              </a:rPr>
              <a:t>包干差旅</a:t>
            </a:r>
            <a:endParaRPr lang="zh-CN" sz="2400" b="1" dirty="0">
              <a:solidFill>
                <a:srgbClr val="007457"/>
              </a:solidFill>
              <a:latin typeface="+mn-lt"/>
              <a:ea typeface="+mn-ea"/>
              <a:cs typeface="+mn-ea"/>
              <a:sym typeface="+mn-lt"/>
            </a:endParaRPr>
          </a:p>
          <a:p>
            <a:pPr algn="ctr"/>
            <a:r>
              <a:rPr lang="zh-CN" sz="2400" b="1" dirty="0">
                <a:solidFill>
                  <a:srgbClr val="007457"/>
                </a:solidFill>
                <a:latin typeface="+mn-lt"/>
                <a:ea typeface="+mn-ea"/>
                <a:cs typeface="+mn-ea"/>
                <a:sym typeface="+mn-lt"/>
              </a:rPr>
              <a:t>不可用</a:t>
            </a:r>
            <a:endParaRPr lang="zh-CN" sz="1600" dirty="0">
              <a:solidFill>
                <a:srgbClr val="007457"/>
              </a:solidFill>
              <a:latin typeface="+mn-lt"/>
              <a:ea typeface="+mn-ea"/>
              <a:cs typeface="+mn-ea"/>
              <a:sym typeface="+mn-lt"/>
            </a:endParaRPr>
          </a:p>
        </p:txBody>
      </p:sp>
      <p:sp>
        <p:nvSpPr>
          <p:cNvPr id="19" name="标题 1"/>
          <p:cNvSpPr>
            <a:spLocks noGrp="1"/>
          </p:cNvSpPr>
          <p:nvPr/>
        </p:nvSpPr>
        <p:spPr>
          <a:xfrm>
            <a:off x="1539240" y="451485"/>
            <a:ext cx="4788535" cy="518795"/>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2600" b="1" dirty="0">
                <a:solidFill>
                  <a:srgbClr val="007457"/>
                </a:solidFill>
                <a:latin typeface="华文中宋" panose="02010600040101010101" charset="-122"/>
                <a:ea typeface="华文中宋" panose="02010600040101010101" charset="-122"/>
                <a:cs typeface="华文中宋" panose="02010600040101010101" charset="-122"/>
                <a:sym typeface="+mn-lt"/>
              </a:rPr>
              <a:t>4</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注意事项</a:t>
            </a: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405999" y="3638499"/>
            <a:ext cx="9638030" cy="2073910"/>
            <a:chOff x="480788" y="3514568"/>
            <a:chExt cx="9638030" cy="2073910"/>
          </a:xfrm>
        </p:grpSpPr>
        <p:sp>
          <p:nvSpPr>
            <p:cNvPr id="7" name="TextBox 27"/>
            <p:cNvSpPr txBox="1"/>
            <p:nvPr/>
          </p:nvSpPr>
          <p:spPr>
            <a:xfrm>
              <a:off x="924653" y="3514568"/>
              <a:ext cx="3931285" cy="491490"/>
            </a:xfrm>
            <a:prstGeom prst="rect">
              <a:avLst/>
            </a:prstGeom>
            <a:noFill/>
          </p:spPr>
          <p:txBody>
            <a:bodyPr wrap="square" rtlCol="0">
              <a:spAutoFit/>
            </a:bodyPr>
            <a:lstStyle/>
            <a:p>
              <a:r>
                <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rPr>
                <a:t>4.2</a:t>
              </a:r>
              <a:r>
                <a:rPr lang="zh-CN" altLang="en-US" sz="2600" dirty="0">
                  <a:solidFill>
                    <a:srgbClr val="007457"/>
                  </a:solidFill>
                  <a:latin typeface="华文中宋" panose="02010600040101010101" charset="-122"/>
                  <a:ea typeface="华文中宋" panose="02010600040101010101" charset="-122"/>
                  <a:cs typeface="华文中宋" panose="02010600040101010101" charset="-122"/>
                  <a:sym typeface="+mn-lt"/>
                </a:rPr>
                <a:t>注意退改签规则</a:t>
              </a:r>
              <a:endParaRPr lang="zh-CN" altLang="en-US" sz="2600"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8" name="矩形 7"/>
            <p:cNvSpPr/>
            <p:nvPr/>
          </p:nvSpPr>
          <p:spPr>
            <a:xfrm>
              <a:off x="480788" y="4112103"/>
              <a:ext cx="9638030" cy="1476375"/>
            </a:xfrm>
            <a:prstGeom prst="rect">
              <a:avLst/>
            </a:prstGeom>
            <a:noFill/>
          </p:spPr>
          <p:txBody>
            <a:bodyPr wrap="square" rtlCol="0">
              <a:spAutoFit/>
            </a:bodyPr>
            <a:lstStyle/>
            <a:p>
              <a:pPr marL="0" indent="0" algn="just" latinLnBrk="0">
                <a:lnSpc>
                  <a:spcPts val="3600"/>
                </a:lnSpc>
              </a:pPr>
              <a:r>
                <a:rPr lang="en-US" altLang="zh-CN" sz="1800" dirty="0">
                  <a:solidFill>
                    <a:schemeClr val="tx1"/>
                  </a:solidFill>
                  <a:latin typeface="华文中宋" panose="02010600040101010101" charset="-122"/>
                  <a:ea typeface="华文中宋" panose="02010600040101010101" charset="-122"/>
                  <a:cs typeface="+mn-ea"/>
                  <a:sym typeface="+mn-lt"/>
                </a:rPr>
                <a:t>       </a:t>
              </a:r>
              <a:r>
                <a:rPr lang="zh-CN" altLang="en-US" sz="2200" dirty="0">
                  <a:latin typeface="华文中宋" panose="02010600040101010101" charset="-122"/>
                  <a:ea typeface="华文中宋" panose="02010600040101010101" charset="-122"/>
                  <a:cs typeface="+mn-ea"/>
                  <a:sym typeface="+mn-ea"/>
                </a:rPr>
                <a:t>预订机票、火车票、酒店时请先查看退改签规则，尤其是酒店的取消预订规则。同一家酒店不同房型的退改签规则也可能存在不同，预定前务必看清规则！一个订单最多只能订9个人的机票、</a:t>
              </a:r>
              <a:r>
                <a:rPr lang="zh-CN" altLang="en-US" sz="2200" dirty="0">
                  <a:latin typeface="华文中宋" panose="02010600040101010101" charset="-122"/>
                  <a:ea typeface="华文中宋" panose="02010600040101010101" charset="-122"/>
                  <a:cs typeface="+mn-ea"/>
                  <a:sym typeface="+mn-ea"/>
                </a:rPr>
                <a:t>5个人的火车票。</a:t>
              </a:r>
              <a:endParaRPr lang="zh-CN" altLang="en-US" sz="2200" dirty="0">
                <a:solidFill>
                  <a:schemeClr val="tx1"/>
                </a:solidFill>
                <a:latin typeface="华文中宋" panose="02010600040101010101" charset="-122"/>
                <a:ea typeface="华文中宋" panose="02010600040101010101" charset="-122"/>
                <a:cs typeface="+mn-ea"/>
                <a:sym typeface="+mn-lt"/>
              </a:endParaRPr>
            </a:p>
          </p:txBody>
        </p:sp>
      </p:grpSp>
      <p:grpSp>
        <p:nvGrpSpPr>
          <p:cNvPr id="13" name="组合 12"/>
          <p:cNvGrpSpPr/>
          <p:nvPr/>
        </p:nvGrpSpPr>
        <p:grpSpPr>
          <a:xfrm>
            <a:off x="1404319" y="626020"/>
            <a:ext cx="9639300" cy="3379470"/>
            <a:chOff x="1702849" y="1266244"/>
            <a:chExt cx="9639300" cy="3379470"/>
          </a:xfrm>
        </p:grpSpPr>
        <p:sp>
          <p:nvSpPr>
            <p:cNvPr id="364" name="矩形 363"/>
            <p:cNvSpPr/>
            <p:nvPr/>
          </p:nvSpPr>
          <p:spPr>
            <a:xfrm>
              <a:off x="1702849" y="1784404"/>
              <a:ext cx="9639300" cy="2861310"/>
            </a:xfrm>
            <a:prstGeom prst="rect">
              <a:avLst/>
            </a:prstGeom>
            <a:noFill/>
          </p:spPr>
          <p:txBody>
            <a:bodyPr wrap="square" rtlCol="0">
              <a:spAutoFit/>
            </a:bodyPr>
            <a:lstStyle/>
            <a:p>
              <a:pPr marL="0" indent="0" algn="just" latinLnBrk="0">
                <a:lnSpc>
                  <a:spcPts val="3600"/>
                </a:lnSpc>
              </a:pPr>
              <a:r>
                <a:rPr lang="en-US" altLang="zh-CN" sz="1800" dirty="0">
                  <a:solidFill>
                    <a:schemeClr val="tx1"/>
                  </a:solidFill>
                  <a:latin typeface="华文中宋" panose="02010600040101010101" charset="-122"/>
                  <a:ea typeface="华文中宋" panose="02010600040101010101" charset="-122"/>
                  <a:cs typeface="华文中宋" panose="02010600040101010101" charset="-122"/>
                  <a:sym typeface="+mn-lt"/>
                </a:rPr>
                <a:t>        </a:t>
              </a:r>
              <a:r>
                <a:rPr lang="zh-CN" altLang="en-US" sz="2200" dirty="0">
                  <a:solidFill>
                    <a:schemeClr val="tx1"/>
                  </a:solidFill>
                  <a:latin typeface="华文中宋" panose="02010600040101010101" charset="-122"/>
                  <a:ea typeface="华文中宋" panose="02010600040101010101" charset="-122"/>
                  <a:cs typeface="华文中宋" panose="02010600040101010101" charset="-122"/>
                  <a:sym typeface="+mn-lt"/>
                </a:rPr>
                <a:t>差旅平台在授信订票、预定酒店时，对应费用就被冻结在第三方平台等待支付，因此差旅平台的操作人员必须是对于项目经费拥有支配权限的项目负责人或项目的被授权人。其他人员通过差旅平台出行，可由以上两类人员进行预订及报销等。</a:t>
              </a:r>
              <a:endParaRPr lang="zh-CN" altLang="en-US" sz="1800" dirty="0">
                <a:solidFill>
                  <a:schemeClr val="tx1"/>
                </a:solidFill>
                <a:latin typeface="华文中宋" panose="02010600040101010101" charset="-122"/>
                <a:ea typeface="华文中宋" panose="02010600040101010101" charset="-122"/>
                <a:cs typeface="华文中宋" panose="02010600040101010101" charset="-122"/>
                <a:sym typeface="+mn-lt"/>
              </a:endParaRPr>
            </a:p>
            <a:p>
              <a:pPr marL="0" indent="0" algn="just" latinLnBrk="0">
                <a:lnSpc>
                  <a:spcPts val="3600"/>
                </a:lnSpc>
              </a:pPr>
              <a:r>
                <a:rPr lang="en-US" altLang="zh-CN" sz="2200" dirty="0">
                  <a:latin typeface="华文中宋" panose="02010600040101010101" charset="-122"/>
                  <a:ea typeface="华文中宋" panose="02010600040101010101" charset="-122"/>
                  <a:cs typeface="华文中宋" panose="02010600040101010101" charset="-122"/>
                  <a:sym typeface="+mn-ea"/>
                </a:rPr>
                <a:t>  </a:t>
              </a:r>
              <a:endParaRPr kumimoji="0" lang="zh-CN" altLang="en-US" sz="2200" b="0" i="0" u="none" strike="noStrike" cap="none" spc="0" normalizeH="0" baseline="0" dirty="0">
                <a:latin typeface="华文中宋" panose="02010600040101010101" charset="-122"/>
                <a:ea typeface="华文中宋" panose="02010600040101010101" charset="-122"/>
                <a:cs typeface="华文中宋" panose="02010600040101010101" charset="-122"/>
              </a:endParaRPr>
            </a:p>
            <a:p>
              <a:pPr marL="0" indent="0" algn="just" latinLnBrk="0">
                <a:lnSpc>
                  <a:spcPts val="3600"/>
                </a:lnSpc>
              </a:pPr>
              <a:endParaRPr lang="zh-CN" altLang="en-US" sz="2200" dirty="0">
                <a:solidFill>
                  <a:schemeClr val="tx1"/>
                </a:solidFill>
                <a:latin typeface="华文中宋" panose="02010600040101010101" charset="-122"/>
                <a:ea typeface="华文中宋" panose="02010600040101010101" charset="-122"/>
                <a:cs typeface="华文中宋" panose="02010600040101010101" charset="-122"/>
                <a:sym typeface="+mn-lt"/>
              </a:endParaRPr>
            </a:p>
          </p:txBody>
        </p:sp>
        <p:sp>
          <p:nvSpPr>
            <p:cNvPr id="306" name="TextBox 34"/>
            <p:cNvSpPr txBox="1"/>
            <p:nvPr/>
          </p:nvSpPr>
          <p:spPr>
            <a:xfrm>
              <a:off x="2147984" y="1266244"/>
              <a:ext cx="3360420" cy="723900"/>
            </a:xfrm>
            <a:prstGeom prst="rect">
              <a:avLst/>
            </a:prstGeom>
            <a:noFill/>
          </p:spPr>
          <p:txBody>
            <a:bodyPr wrap="square" rtlCol="0">
              <a:noAutofit/>
            </a:bodyPr>
            <a:lstStyle/>
            <a:p>
              <a:pPr algn="l"/>
              <a:r>
                <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rPr>
                <a:t>4.1</a:t>
              </a:r>
              <a:r>
                <a:rPr lang="zh-CN" altLang="en-US" sz="2600" dirty="0">
                  <a:solidFill>
                    <a:srgbClr val="007457"/>
                  </a:solidFill>
                  <a:latin typeface="华文中宋" panose="02010600040101010101" charset="-122"/>
                  <a:ea typeface="华文中宋" panose="02010600040101010101" charset="-122"/>
                  <a:cs typeface="华文中宋" panose="02010600040101010101" charset="-122"/>
                  <a:sym typeface="+mn-lt"/>
                </a:rPr>
                <a:t>操作平台用户权限</a:t>
              </a:r>
              <a:endPar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108184" y="3033979"/>
            <a:ext cx="10342245" cy="1506220"/>
            <a:chOff x="117568" y="3514568"/>
            <a:chExt cx="10342245" cy="1506220"/>
          </a:xfrm>
        </p:grpSpPr>
        <p:sp>
          <p:nvSpPr>
            <p:cNvPr id="7" name="TextBox 27"/>
            <p:cNvSpPr txBox="1"/>
            <p:nvPr/>
          </p:nvSpPr>
          <p:spPr>
            <a:xfrm>
              <a:off x="924653" y="3514568"/>
              <a:ext cx="5422265" cy="491490"/>
            </a:xfrm>
            <a:prstGeom prst="rect">
              <a:avLst/>
            </a:prstGeom>
            <a:noFill/>
          </p:spPr>
          <p:txBody>
            <a:bodyPr wrap="square" rtlCol="0">
              <a:spAutoFit/>
            </a:bodyPr>
            <a:lstStyle/>
            <a:p>
              <a:pPr algn="l"/>
              <a:r>
                <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rPr>
                <a:t>4.4</a:t>
              </a:r>
              <a:r>
                <a:rPr lang="zh-CN" altLang="en-US" sz="2600" dirty="0">
                  <a:solidFill>
                    <a:srgbClr val="007457"/>
                  </a:solidFill>
                  <a:latin typeface="+mn-lt"/>
                  <a:ea typeface="+mn-ea"/>
                  <a:cs typeface="+mn-ea"/>
                  <a:sym typeface="+mn-lt"/>
                </a:rPr>
                <a:t>切勿取票（车票、机票、酒店）</a:t>
              </a:r>
              <a:endPar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8" name="矩形 7"/>
            <p:cNvSpPr/>
            <p:nvPr/>
          </p:nvSpPr>
          <p:spPr>
            <a:xfrm>
              <a:off x="117568" y="4006058"/>
              <a:ext cx="10342245" cy="1014730"/>
            </a:xfrm>
            <a:prstGeom prst="rect">
              <a:avLst/>
            </a:prstGeom>
            <a:noFill/>
          </p:spPr>
          <p:txBody>
            <a:bodyPr wrap="square" rtlCol="0">
              <a:spAutoFit/>
            </a:bodyPr>
            <a:lstStyle/>
            <a:p>
              <a:pPr marL="0" indent="0" algn="just" latinLnBrk="0">
                <a:lnSpc>
                  <a:spcPts val="3600"/>
                </a:lnSpc>
              </a:pPr>
              <a:r>
                <a:rPr lang="en-US" altLang="zh-CN" sz="1800" dirty="0">
                  <a:solidFill>
                    <a:schemeClr val="tx1"/>
                  </a:solidFill>
                  <a:latin typeface="华文中宋" panose="02010600040101010101" charset="-122"/>
                  <a:ea typeface="华文中宋" panose="02010600040101010101" charset="-122"/>
                  <a:cs typeface="+mn-ea"/>
                  <a:sym typeface="+mn-lt"/>
                </a:rPr>
                <a:t>       </a:t>
              </a:r>
              <a:r>
                <a:rPr lang="zh-CN" altLang="en-US" sz="2200" dirty="0">
                  <a:latin typeface="华文中宋" panose="02010600040101010101" charset="-122"/>
                  <a:ea typeface="华文中宋" panose="02010600040101010101" charset="-122"/>
                  <a:cs typeface="+mn-ea"/>
                  <a:sym typeface="+mn-ea"/>
                </a:rPr>
                <a:t>在平台订购飞机、火车、住宿的，出行人不可自行打印或索要发票（火车票票根、机票行程单、酒店发票），所有费用由学校与平台服务商统一结算。</a:t>
              </a:r>
              <a:endParaRPr lang="zh-CN" altLang="en-US" sz="2200" dirty="0">
                <a:solidFill>
                  <a:schemeClr val="tx1"/>
                </a:solidFill>
                <a:latin typeface="华文中宋" panose="02010600040101010101" charset="-122"/>
                <a:ea typeface="华文中宋" panose="02010600040101010101" charset="-122"/>
                <a:cs typeface="+mn-ea"/>
                <a:sym typeface="+mn-lt"/>
              </a:endParaRPr>
            </a:p>
          </p:txBody>
        </p:sp>
      </p:grpSp>
      <p:grpSp>
        <p:nvGrpSpPr>
          <p:cNvPr id="13" name="组合 12"/>
          <p:cNvGrpSpPr/>
          <p:nvPr/>
        </p:nvGrpSpPr>
        <p:grpSpPr>
          <a:xfrm>
            <a:off x="1042035" y="873125"/>
            <a:ext cx="10342245" cy="1513840"/>
            <a:chOff x="1340264" y="1266244"/>
            <a:chExt cx="10342245" cy="1571785"/>
          </a:xfrm>
        </p:grpSpPr>
        <p:sp>
          <p:nvSpPr>
            <p:cNvPr id="364" name="矩形 363"/>
            <p:cNvSpPr/>
            <p:nvPr/>
          </p:nvSpPr>
          <p:spPr>
            <a:xfrm>
              <a:off x="1340264" y="1784458"/>
              <a:ext cx="10342245" cy="1053571"/>
            </a:xfrm>
            <a:prstGeom prst="rect">
              <a:avLst/>
            </a:prstGeom>
            <a:noFill/>
          </p:spPr>
          <p:txBody>
            <a:bodyPr wrap="square" rtlCol="0">
              <a:spAutoFit/>
            </a:bodyPr>
            <a:lstStyle/>
            <a:p>
              <a:pPr marL="0" indent="0" algn="just" latinLnBrk="0">
                <a:lnSpc>
                  <a:spcPts val="3600"/>
                </a:lnSpc>
              </a:pPr>
              <a:r>
                <a:rPr lang="en-US" altLang="zh-CN" sz="1800" dirty="0">
                  <a:solidFill>
                    <a:schemeClr val="tx1"/>
                  </a:solidFill>
                  <a:latin typeface="华文中宋" panose="02010600040101010101" charset="-122"/>
                  <a:ea typeface="华文中宋" panose="02010600040101010101" charset="-122"/>
                  <a:cs typeface="华文中宋" panose="02010600040101010101" charset="-122"/>
                  <a:sym typeface="+mn-lt"/>
                </a:rPr>
                <a:t>        </a:t>
              </a:r>
              <a:r>
                <a:rPr lang="zh-CN" altLang="en-US" sz="2200" dirty="0">
                  <a:latin typeface="华文中宋" panose="02010600040101010101" charset="-122"/>
                  <a:ea typeface="华文中宋" panose="02010600040101010101" charset="-122"/>
                  <a:cs typeface="+mn-ea"/>
                  <a:sym typeface="+mn-ea"/>
                </a:rPr>
                <a:t>所有通过差旅平台购买的票据，如需退改签，请在差旅平台完成，不可在平台外办理退改签。</a:t>
              </a:r>
              <a:endParaRPr lang="zh-CN" altLang="en-US" sz="2200" dirty="0">
                <a:solidFill>
                  <a:schemeClr val="tx1"/>
                </a:solidFill>
                <a:latin typeface="华文中宋" panose="02010600040101010101" charset="-122"/>
                <a:ea typeface="华文中宋" panose="02010600040101010101" charset="-122"/>
                <a:cs typeface="华文中宋" panose="02010600040101010101" charset="-122"/>
                <a:sym typeface="+mn-lt"/>
              </a:endParaRPr>
            </a:p>
          </p:txBody>
        </p:sp>
        <p:sp>
          <p:nvSpPr>
            <p:cNvPr id="306" name="TextBox 34"/>
            <p:cNvSpPr txBox="1"/>
            <p:nvPr/>
          </p:nvSpPr>
          <p:spPr>
            <a:xfrm>
              <a:off x="2147984" y="1266244"/>
              <a:ext cx="3360420" cy="723900"/>
            </a:xfrm>
            <a:prstGeom prst="rect">
              <a:avLst/>
            </a:prstGeom>
            <a:noFill/>
          </p:spPr>
          <p:txBody>
            <a:bodyPr wrap="square" rtlCol="0">
              <a:noAutofit/>
            </a:bodyPr>
            <a:lstStyle/>
            <a:p>
              <a:pPr algn="r"/>
              <a:r>
                <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rPr>
                <a:t>4.3</a:t>
              </a:r>
              <a:r>
                <a:rPr lang="zh-CN" altLang="en-US" sz="2600" dirty="0">
                  <a:solidFill>
                    <a:srgbClr val="007457"/>
                  </a:solidFill>
                  <a:latin typeface="+mn-lt"/>
                  <a:ea typeface="+mn-ea"/>
                  <a:cs typeface="+mn-ea"/>
                  <a:sym typeface="+mn-lt"/>
                </a:rPr>
                <a:t>限于平台内退改签</a:t>
              </a:r>
              <a:endPar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108184" y="3033979"/>
            <a:ext cx="10342245" cy="1506220"/>
            <a:chOff x="117568" y="3514568"/>
            <a:chExt cx="10342245" cy="1506220"/>
          </a:xfrm>
        </p:grpSpPr>
        <p:sp>
          <p:nvSpPr>
            <p:cNvPr id="7" name="TextBox 27"/>
            <p:cNvSpPr txBox="1"/>
            <p:nvPr/>
          </p:nvSpPr>
          <p:spPr>
            <a:xfrm>
              <a:off x="924653" y="3514568"/>
              <a:ext cx="5422265" cy="491490"/>
            </a:xfrm>
            <a:prstGeom prst="rect">
              <a:avLst/>
            </a:prstGeom>
            <a:noFill/>
          </p:spPr>
          <p:txBody>
            <a:bodyPr wrap="square" rtlCol="0">
              <a:spAutoFit/>
            </a:bodyPr>
            <a:lstStyle/>
            <a:p>
              <a:pPr algn="l"/>
              <a:r>
                <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rPr>
                <a:t>4.6</a:t>
              </a:r>
              <a:r>
                <a:rPr lang="zh-CN" altLang="en-US" sz="2600" dirty="0">
                  <a:solidFill>
                    <a:srgbClr val="007457"/>
                  </a:solidFill>
                  <a:latin typeface="+mn-lt"/>
                  <a:ea typeface="+mn-ea"/>
                  <a:cs typeface="+mn-ea"/>
                  <a:sym typeface="+mn-lt"/>
                </a:rPr>
                <a:t>包干差旅不可用</a:t>
              </a:r>
              <a:endPar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8" name="矩形 7"/>
            <p:cNvSpPr/>
            <p:nvPr/>
          </p:nvSpPr>
          <p:spPr>
            <a:xfrm>
              <a:off x="117568" y="4006058"/>
              <a:ext cx="10342245" cy="1014730"/>
            </a:xfrm>
            <a:prstGeom prst="rect">
              <a:avLst/>
            </a:prstGeom>
            <a:noFill/>
          </p:spPr>
          <p:txBody>
            <a:bodyPr wrap="square" rtlCol="0">
              <a:spAutoFit/>
            </a:bodyPr>
            <a:lstStyle/>
            <a:p>
              <a:pPr marL="0" indent="0" algn="just" latinLnBrk="0">
                <a:lnSpc>
                  <a:spcPts val="3600"/>
                </a:lnSpc>
              </a:pPr>
              <a:r>
                <a:rPr lang="en-US" altLang="zh-CN" sz="1800" dirty="0">
                  <a:solidFill>
                    <a:schemeClr val="tx1"/>
                  </a:solidFill>
                  <a:latin typeface="华文中宋" panose="02010600040101010101" charset="-122"/>
                  <a:ea typeface="华文中宋" panose="02010600040101010101" charset="-122"/>
                  <a:cs typeface="+mn-ea"/>
                  <a:sym typeface="+mn-lt"/>
                </a:rPr>
                <a:t>      </a:t>
              </a:r>
              <a:r>
                <a:rPr lang="zh-CN" altLang="en-US" sz="2200" dirty="0">
                  <a:solidFill>
                    <a:schemeClr val="tx1"/>
                  </a:solidFill>
                  <a:latin typeface="华文中宋" panose="02010600040101010101" charset="-122"/>
                  <a:ea typeface="华文中宋" panose="02010600040101010101" charset="-122"/>
                  <a:cs typeface="+mn-ea"/>
                  <a:sym typeface="+mn-lt"/>
                </a:rPr>
                <a:t>规定中允许包干出行的</a:t>
              </a:r>
              <a:r>
                <a:rPr lang="zh-CN" altLang="en-US" sz="2200" dirty="0">
                  <a:latin typeface="华文中宋" panose="02010600040101010101" charset="-122"/>
                  <a:ea typeface="华文中宋" panose="02010600040101010101" charset="-122"/>
                  <a:cs typeface="+mn-ea"/>
                  <a:sym typeface="+mn-ea"/>
                </a:rPr>
                <a:t>横向课题或者某些事业费项目，包干的行程不可使用差旅平台。差旅平台属于据实冻结和报销，无法实现包干。</a:t>
              </a:r>
              <a:endParaRPr lang="zh-CN" altLang="en-US" sz="2200" dirty="0">
                <a:solidFill>
                  <a:schemeClr val="tx1"/>
                </a:solidFill>
                <a:latin typeface="华文中宋" panose="02010600040101010101" charset="-122"/>
                <a:ea typeface="华文中宋" panose="02010600040101010101" charset="-122"/>
                <a:cs typeface="+mn-ea"/>
                <a:sym typeface="+mn-lt"/>
              </a:endParaRPr>
            </a:p>
          </p:txBody>
        </p:sp>
      </p:grpSp>
      <p:grpSp>
        <p:nvGrpSpPr>
          <p:cNvPr id="13" name="组合 12"/>
          <p:cNvGrpSpPr/>
          <p:nvPr/>
        </p:nvGrpSpPr>
        <p:grpSpPr>
          <a:xfrm>
            <a:off x="1042035" y="873125"/>
            <a:ext cx="10342245" cy="1654175"/>
            <a:chOff x="1340264" y="1266244"/>
            <a:chExt cx="10342245" cy="1717491"/>
          </a:xfrm>
        </p:grpSpPr>
        <p:sp>
          <p:nvSpPr>
            <p:cNvPr id="364" name="矩形 363"/>
            <p:cNvSpPr/>
            <p:nvPr/>
          </p:nvSpPr>
          <p:spPr>
            <a:xfrm>
              <a:off x="1340264" y="1784458"/>
              <a:ext cx="10342245" cy="1199277"/>
            </a:xfrm>
            <a:prstGeom prst="rect">
              <a:avLst/>
            </a:prstGeom>
            <a:noFill/>
          </p:spPr>
          <p:txBody>
            <a:bodyPr wrap="square" rtlCol="0">
              <a:noAutofit/>
            </a:bodyPr>
            <a:lstStyle/>
            <a:p>
              <a:pPr marL="0" marR="0" lvl="0" indent="406400" algn="just" defTabSz="914400" rtl="0" eaLnBrk="0" fontAlgn="base" latinLnBrk="0" hangingPunct="0">
                <a:lnSpc>
                  <a:spcPct val="100000"/>
                </a:lnSpc>
                <a:spcBef>
                  <a:spcPct val="0"/>
                </a:spcBef>
                <a:spcAft>
                  <a:spcPct val="0"/>
                </a:spcAft>
                <a:buClrTx/>
                <a:buSzTx/>
                <a:buFontTx/>
                <a:buNone/>
                <a:defRPr/>
              </a:pPr>
              <a:r>
                <a:rPr lang="en-US" altLang="zh-CN" sz="1800" dirty="0">
                  <a:solidFill>
                    <a:schemeClr val="tx1"/>
                  </a:solidFill>
                  <a:latin typeface="华文中宋" panose="02010600040101010101" charset="-122"/>
                  <a:ea typeface="华文中宋" panose="02010600040101010101" charset="-122"/>
                  <a:cs typeface="华文中宋" panose="02010600040101010101" charset="-122"/>
                  <a:sym typeface="+mn-lt"/>
                </a:rPr>
                <a:t>        </a:t>
              </a:r>
              <a:r>
                <a:rPr lang="zh-CN" altLang="en-US" sz="2200" dirty="0">
                  <a:latin typeface="华文中宋" panose="02010600040101010101" charset="-122"/>
                  <a:ea typeface="华文中宋" panose="02010600040101010101" charset="-122"/>
                  <a:cs typeface="+mn-ea"/>
                  <a:sym typeface="+mn-ea"/>
                </a:rPr>
                <a:t>财务定期进行平台对账和结算，一般为一月一对账。出行人</a:t>
              </a:r>
              <a:r>
                <a:rPr lang="zh-CN" altLang="en-US" sz="2200" dirty="0">
                  <a:latin typeface="华文中宋" panose="02010600040101010101" charset="-122"/>
                  <a:ea typeface="华文中宋" panose="02010600040101010101" charset="-122"/>
                  <a:cs typeface="+mn-ea"/>
                  <a:sym typeface="+mn-ea"/>
                </a:rPr>
                <a:t>请于财务与平台对账后尽快</a:t>
              </a:r>
              <a:r>
                <a:rPr lang="zh-CN" altLang="en-US" sz="2200" dirty="0">
                  <a:latin typeface="华文中宋" panose="02010600040101010101" charset="-122"/>
                  <a:ea typeface="华文中宋" panose="02010600040101010101" charset="-122"/>
                  <a:cs typeface="+mn-ea"/>
                  <a:sym typeface="+mn-ea"/>
                </a:rPr>
                <a:t>报销差旅补助，最迟不应迟于一年。</a:t>
              </a:r>
              <a:endParaRPr lang="zh-CN" altLang="en-US" sz="2200" dirty="0">
                <a:solidFill>
                  <a:schemeClr val="tx1"/>
                </a:solidFill>
                <a:latin typeface="华文中宋" panose="02010600040101010101" charset="-122"/>
                <a:ea typeface="华文中宋" panose="02010600040101010101" charset="-122"/>
                <a:cs typeface="华文中宋" panose="02010600040101010101" charset="-122"/>
                <a:sym typeface="+mn-lt"/>
              </a:endParaRPr>
            </a:p>
          </p:txBody>
        </p:sp>
        <p:sp>
          <p:nvSpPr>
            <p:cNvPr id="306" name="TextBox 34"/>
            <p:cNvSpPr txBox="1"/>
            <p:nvPr/>
          </p:nvSpPr>
          <p:spPr>
            <a:xfrm>
              <a:off x="2147984" y="1266244"/>
              <a:ext cx="3360420" cy="723900"/>
            </a:xfrm>
            <a:prstGeom prst="rect">
              <a:avLst/>
            </a:prstGeom>
            <a:noFill/>
          </p:spPr>
          <p:txBody>
            <a:bodyPr wrap="square" rtlCol="0">
              <a:noAutofit/>
            </a:bodyPr>
            <a:lstStyle/>
            <a:p>
              <a:pPr algn="l"/>
              <a:r>
                <a:rPr lang="en-US" altLang="zh-CN" sz="2600" dirty="0">
                  <a:solidFill>
                    <a:srgbClr val="007457"/>
                  </a:solidFill>
                  <a:latin typeface="华文中宋" panose="02010600040101010101" charset="-122"/>
                  <a:ea typeface="华文中宋" panose="02010600040101010101" charset="-122"/>
                  <a:cs typeface="华文中宋" panose="02010600040101010101" charset="-122"/>
                  <a:sym typeface="+mn-lt"/>
                </a:rPr>
                <a:t>4.5</a:t>
              </a:r>
              <a:r>
                <a:rPr lang="zh-CN" altLang="en-US" sz="2600" dirty="0">
                  <a:solidFill>
                    <a:srgbClr val="007457"/>
                  </a:solidFill>
                  <a:latin typeface="+mn-lt"/>
                  <a:ea typeface="+mn-ea"/>
                  <a:cs typeface="+mn-ea"/>
                  <a:sym typeface="+mn-lt"/>
                </a:rPr>
                <a:t>报销补助时间</a:t>
              </a:r>
              <a:endParaRPr lang="zh-CN" altLang="en-US" sz="2600" dirty="0">
                <a:solidFill>
                  <a:srgbClr val="007457"/>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8676" name="文本框 8"/>
          <p:cNvSpPr txBox="1">
            <a:spLocks noChangeArrowheads="1"/>
          </p:cNvSpPr>
          <p:nvPr/>
        </p:nvSpPr>
        <p:spPr bwMode="auto">
          <a:xfrm>
            <a:off x="1560830" y="3975735"/>
            <a:ext cx="9317990"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dirty="0">
                <a:solidFill>
                  <a:srgbClr val="5596A7"/>
                </a:solidFill>
                <a:latin typeface="+mn-lt"/>
                <a:ea typeface="+mn-ea"/>
                <a:cs typeface="+mn-ea"/>
                <a:sym typeface="+mn-lt"/>
              </a:rPr>
              <a:t>谢谢大家！</a:t>
            </a:r>
            <a:endParaRPr lang="zh-CN" altLang="en-US" sz="4800" dirty="0">
              <a:solidFill>
                <a:srgbClr val="5596A7"/>
              </a:solidFill>
              <a:latin typeface="+mn-lt"/>
              <a:ea typeface="+mn-ea"/>
              <a:cs typeface="+mn-ea"/>
              <a:sym typeface="+mn-lt"/>
            </a:endParaRPr>
          </a:p>
        </p:txBody>
      </p:sp>
      <p:cxnSp>
        <p:nvCxnSpPr>
          <p:cNvPr id="28680" name="直接连接符 15"/>
          <p:cNvCxnSpPr>
            <a:cxnSpLocks noChangeShapeType="1"/>
          </p:cNvCxnSpPr>
          <p:nvPr/>
        </p:nvCxnSpPr>
        <p:spPr bwMode="auto">
          <a:xfrm>
            <a:off x="7814628" y="4363085"/>
            <a:ext cx="2393315" cy="15875"/>
          </a:xfrm>
          <a:prstGeom prst="line">
            <a:avLst/>
          </a:prstGeom>
          <a:noFill/>
          <a:ln w="6350">
            <a:solidFill>
              <a:srgbClr val="5596A7"/>
            </a:solidFill>
            <a:round/>
          </a:ln>
          <a:extLst>
            <a:ext uri="{909E8E84-426E-40DD-AFC4-6F175D3DCCD1}">
              <a14:hiddenFill xmlns:a14="http://schemas.microsoft.com/office/drawing/2010/main">
                <a:noFill/>
              </a14:hiddenFill>
            </a:ext>
          </a:extLst>
        </p:spPr>
      </p:cxnSp>
      <p:cxnSp>
        <p:nvCxnSpPr>
          <p:cNvPr id="28681" name="直接连接符 16"/>
          <p:cNvCxnSpPr>
            <a:cxnSpLocks noChangeShapeType="1"/>
          </p:cNvCxnSpPr>
          <p:nvPr/>
        </p:nvCxnSpPr>
        <p:spPr bwMode="auto">
          <a:xfrm>
            <a:off x="2014855" y="4378960"/>
            <a:ext cx="2323465" cy="12700"/>
          </a:xfrm>
          <a:prstGeom prst="line">
            <a:avLst/>
          </a:prstGeom>
          <a:noFill/>
          <a:ln w="6350">
            <a:solidFill>
              <a:srgbClr val="5596A7"/>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1500" advClick="0" advTm="3000">
        <p:wipe/>
      </p:transition>
    </mc:Choice>
    <mc:Fallback>
      <p:transition spd="slow" advClick="0" advTm="3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309370" y="523875"/>
            <a:ext cx="8759190" cy="518795"/>
          </a:xfrm>
          <a:prstGeom prst="rect">
            <a:avLst/>
          </a:prstGeom>
        </p:spPr>
        <p:txBody>
          <a:bodyPr/>
          <a:lstStyle/>
          <a:p>
            <a:pPr algn="just"/>
            <a:r>
              <a:rPr lang="en-US" altLang="zh-CN" sz="2600" b="1" dirty="0">
                <a:solidFill>
                  <a:srgbClr val="007457"/>
                </a:solidFill>
                <a:latin typeface="华文中宋" panose="02010600040101010101" charset="-122"/>
                <a:ea typeface="华文中宋" panose="02010600040101010101" charset="-122"/>
                <a:cs typeface="华文中宋" panose="02010600040101010101" charset="-122"/>
                <a:sym typeface="+mn-lt"/>
              </a:rPr>
              <a:t>1.2</a:t>
            </a:r>
            <a:r>
              <a:rPr lang="zh-CN" sz="2600" b="1" dirty="0">
                <a:solidFill>
                  <a:srgbClr val="007457"/>
                </a:solidFill>
                <a:latin typeface="华文中宋" panose="02010600040101010101" charset="-122"/>
                <a:ea typeface="华文中宋" panose="02010600040101010101" charset="-122"/>
                <a:cs typeface="华文中宋" panose="02010600040101010101" charset="-122"/>
                <a:sym typeface="+mn-lt"/>
              </a:rPr>
              <a:t>费用经济性</a:t>
            </a:r>
            <a:endParaRPr lang="zh-CN"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2" name="MH_Other_1"/>
          <p:cNvSpPr/>
          <p:nvPr>
            <p:custDataLst>
              <p:tags r:id="rId1"/>
            </p:custDataLst>
          </p:nvPr>
        </p:nvSpPr>
        <p:spPr>
          <a:xfrm>
            <a:off x="5558155" y="1862455"/>
            <a:ext cx="2315210" cy="12249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457"/>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endParaRPr lang="zh-CN" altLang="en-US" sz="3600" dirty="0">
              <a:solidFill>
                <a:schemeClr val="tx1"/>
              </a:solidFill>
              <a:cs typeface="+mn-ea"/>
              <a:sym typeface="+mn-lt"/>
            </a:endParaRPr>
          </a:p>
        </p:txBody>
      </p:sp>
      <p:sp>
        <p:nvSpPr>
          <p:cNvPr id="13" name="MH_Other_2"/>
          <p:cNvSpPr/>
          <p:nvPr>
            <p:custDataLst>
              <p:tags r:id="rId2"/>
            </p:custDataLst>
          </p:nvPr>
        </p:nvSpPr>
        <p:spPr>
          <a:xfrm flipH="1">
            <a:off x="4110355" y="1862455"/>
            <a:ext cx="2374265" cy="12249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457"/>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endParaRPr lang="zh-CN" altLang="en-US" sz="3600" dirty="0">
              <a:solidFill>
                <a:schemeClr val="tx1"/>
              </a:solidFill>
              <a:cs typeface="+mn-ea"/>
              <a:sym typeface="+mn-lt"/>
            </a:endParaRPr>
          </a:p>
        </p:txBody>
      </p:sp>
      <p:sp>
        <p:nvSpPr>
          <p:cNvPr id="14" name="MH_Other_3"/>
          <p:cNvSpPr/>
          <p:nvPr>
            <p:custDataLst>
              <p:tags r:id="rId3"/>
            </p:custDataLst>
          </p:nvPr>
        </p:nvSpPr>
        <p:spPr>
          <a:xfrm flipH="1" flipV="1">
            <a:off x="5558155" y="3071495"/>
            <a:ext cx="926465" cy="116268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457"/>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lnSpc>
                <a:spcPct val="120000"/>
              </a:lnSpc>
            </a:pPr>
            <a:endParaRPr lang="zh-CN" altLang="en-US" sz="3600" dirty="0">
              <a:solidFill>
                <a:schemeClr val="tx1"/>
              </a:solidFill>
              <a:cs typeface="+mn-ea"/>
              <a:sym typeface="+mn-lt"/>
            </a:endParaRPr>
          </a:p>
        </p:txBody>
      </p:sp>
      <p:sp>
        <p:nvSpPr>
          <p:cNvPr id="15" name="MH_Other_4"/>
          <p:cNvSpPr/>
          <p:nvPr>
            <p:custDataLst>
              <p:tags r:id="rId4"/>
            </p:custDataLst>
          </p:nvPr>
        </p:nvSpPr>
        <p:spPr>
          <a:xfrm flipV="1">
            <a:off x="5558155" y="3071495"/>
            <a:ext cx="925830" cy="114681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457"/>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noAutofit/>
          </a:bodyPr>
          <a:lstStyle/>
          <a:p>
            <a:pPr algn="ctr">
              <a:lnSpc>
                <a:spcPct val="120000"/>
              </a:lnSpc>
            </a:pPr>
            <a:endParaRPr lang="zh-CN" altLang="en-US" sz="3600" dirty="0">
              <a:solidFill>
                <a:schemeClr val="tx1"/>
              </a:solidFill>
              <a:cs typeface="+mn-ea"/>
              <a:sym typeface="+mn-lt"/>
            </a:endParaRPr>
          </a:p>
        </p:txBody>
      </p:sp>
      <p:sp>
        <p:nvSpPr>
          <p:cNvPr id="16" name="MH_SubTitle_1"/>
          <p:cNvSpPr txBox="1"/>
          <p:nvPr>
            <p:custDataLst>
              <p:tags r:id="rId5"/>
            </p:custDataLst>
          </p:nvPr>
        </p:nvSpPr>
        <p:spPr>
          <a:xfrm>
            <a:off x="549910" y="2062480"/>
            <a:ext cx="3560445" cy="2491105"/>
          </a:xfrm>
          <a:prstGeom prst="rect">
            <a:avLst/>
          </a:prstGeom>
          <a:noFill/>
        </p:spPr>
        <p:txBody>
          <a:bodyPr wrap="square" rtlCol="0" anchor="ctr" anchorCtr="0">
            <a:noAutofit/>
          </a:bodyPr>
          <a:lstStyle/>
          <a:p>
            <a:pPr marL="285750" indent="-285750" algn="r">
              <a:lnSpc>
                <a:spcPct val="170000"/>
              </a:lnSpc>
              <a:buFont typeface="Arial" panose="020B0604020202020204" pitchFamily="34" charset="0"/>
              <a:buChar char="•"/>
            </a:pPr>
            <a:r>
              <a:rPr lang="zh-CN" altLang="en-US" sz="2200" b="1" dirty="0">
                <a:solidFill>
                  <a:srgbClr val="007457"/>
                </a:solidFill>
                <a:latin typeface="+mn-lt"/>
                <a:ea typeface="+mn-ea"/>
                <a:cs typeface="+mn-ea"/>
                <a:sym typeface="+mn-lt"/>
              </a:rPr>
              <a:t>（</a:t>
            </a:r>
            <a:r>
              <a:rPr lang="en-US" altLang="zh-CN" sz="2200" b="1" dirty="0">
                <a:solidFill>
                  <a:srgbClr val="007457"/>
                </a:solidFill>
                <a:latin typeface="+mn-lt"/>
                <a:ea typeface="+mn-ea"/>
                <a:cs typeface="+mn-ea"/>
                <a:sym typeface="+mn-lt"/>
              </a:rPr>
              <a:t>1</a:t>
            </a:r>
            <a:r>
              <a:rPr lang="zh-CN" altLang="en-US" sz="2200" b="1" dirty="0">
                <a:solidFill>
                  <a:srgbClr val="007457"/>
                </a:solidFill>
                <a:latin typeface="+mn-lt"/>
                <a:ea typeface="+mn-ea"/>
                <a:cs typeface="+mn-ea"/>
                <a:sym typeface="+mn-lt"/>
              </a:rPr>
              <a:t>）项目经费经济性：</a:t>
            </a:r>
            <a:endParaRPr lang="zh-CN" altLang="en-US" sz="2200" b="1" dirty="0">
              <a:solidFill>
                <a:srgbClr val="007457"/>
              </a:solidFill>
              <a:latin typeface="+mn-lt"/>
              <a:ea typeface="+mn-ea"/>
              <a:cs typeface="+mn-ea"/>
              <a:sym typeface="+mn-lt"/>
            </a:endParaRPr>
          </a:p>
          <a:p>
            <a:pPr marL="285750" indent="0" algn="l" latinLnBrk="0">
              <a:lnSpc>
                <a:spcPct val="170000"/>
              </a:lnSpc>
              <a:buFont typeface="Arial" panose="020B0604020202020204" pitchFamily="34" charset="0"/>
              <a:buNone/>
            </a:pPr>
            <a:r>
              <a:rPr lang="zh-CN" altLang="en-US" sz="2200" b="1" dirty="0">
                <a:solidFill>
                  <a:srgbClr val="007457"/>
                </a:solidFill>
                <a:latin typeface="+mn-lt"/>
                <a:ea typeface="+mn-ea"/>
                <a:cs typeface="+mn-ea"/>
                <a:sym typeface="+mn-ea"/>
              </a:rPr>
              <a:t>差旅平台对接政府统一采购平台，交通费及住宿费等享受政府团购价格</a:t>
            </a:r>
            <a:endParaRPr lang="zh-CN" altLang="en-US" sz="2200" b="1" dirty="0">
              <a:solidFill>
                <a:srgbClr val="007457"/>
              </a:solidFill>
              <a:latin typeface="+mn-lt"/>
              <a:ea typeface="+mn-ea"/>
              <a:cs typeface="+mn-ea"/>
              <a:sym typeface="+mn-lt"/>
            </a:endParaRPr>
          </a:p>
          <a:p>
            <a:pPr marL="285750" indent="-285750" algn="r">
              <a:lnSpc>
                <a:spcPct val="170000"/>
              </a:lnSpc>
              <a:buFont typeface="Arial" panose="020B0604020202020204" pitchFamily="34" charset="0"/>
              <a:buChar char="•"/>
            </a:pPr>
            <a:endParaRPr lang="zh-CN" altLang="en-US" sz="2200" b="1" dirty="0">
              <a:solidFill>
                <a:srgbClr val="007457"/>
              </a:solidFill>
              <a:latin typeface="+mn-lt"/>
              <a:ea typeface="+mn-ea"/>
              <a:cs typeface="+mn-ea"/>
              <a:sym typeface="+mn-lt"/>
            </a:endParaRPr>
          </a:p>
        </p:txBody>
      </p:sp>
      <p:sp>
        <p:nvSpPr>
          <p:cNvPr id="19" name="MH_SubTitle_2"/>
          <p:cNvSpPr txBox="1"/>
          <p:nvPr>
            <p:custDataLst>
              <p:tags r:id="rId6"/>
            </p:custDataLst>
          </p:nvPr>
        </p:nvSpPr>
        <p:spPr>
          <a:xfrm>
            <a:off x="8072755" y="1752600"/>
            <a:ext cx="3602990" cy="2372360"/>
          </a:xfrm>
          <a:prstGeom prst="rect">
            <a:avLst/>
          </a:prstGeom>
          <a:noFill/>
        </p:spPr>
        <p:txBody>
          <a:bodyPr wrap="square" rtlCol="0" anchor="ctr" anchorCtr="0">
            <a:noAutofit/>
          </a:bodyPr>
          <a:lstStyle/>
          <a:p>
            <a:pPr marL="285750" indent="-285750">
              <a:lnSpc>
                <a:spcPct val="170000"/>
              </a:lnSpc>
              <a:buFont typeface="Arial" panose="020B0604020202020204" pitchFamily="34" charset="0"/>
              <a:buChar char="•"/>
            </a:pPr>
            <a:r>
              <a:rPr lang="zh-CN" altLang="en-US" sz="2200" b="1" dirty="0">
                <a:solidFill>
                  <a:srgbClr val="007457"/>
                </a:solidFill>
                <a:latin typeface="+mn-lt"/>
                <a:ea typeface="+mn-ea"/>
                <a:cs typeface="+mn-ea"/>
                <a:sym typeface="+mn-lt"/>
              </a:rPr>
              <a:t>（</a:t>
            </a:r>
            <a:r>
              <a:rPr lang="en-US" altLang="zh-CN" sz="2200" b="1" dirty="0">
                <a:solidFill>
                  <a:srgbClr val="007457"/>
                </a:solidFill>
                <a:latin typeface="+mn-lt"/>
                <a:ea typeface="+mn-ea"/>
                <a:cs typeface="+mn-ea"/>
                <a:sym typeface="+mn-lt"/>
              </a:rPr>
              <a:t>2</a:t>
            </a:r>
            <a:r>
              <a:rPr lang="zh-CN" altLang="en-US" sz="2200" b="1" dirty="0">
                <a:solidFill>
                  <a:srgbClr val="007457"/>
                </a:solidFill>
                <a:latin typeface="+mn-lt"/>
                <a:ea typeface="+mn-ea"/>
                <a:cs typeface="+mn-ea"/>
                <a:sym typeface="+mn-lt"/>
              </a:rPr>
              <a:t>）避免垫付差旅费：</a:t>
            </a:r>
            <a:endParaRPr lang="zh-CN" altLang="en-US" sz="2200" b="1" dirty="0">
              <a:solidFill>
                <a:srgbClr val="007457"/>
              </a:solidFill>
              <a:latin typeface="+mn-lt"/>
              <a:ea typeface="+mn-ea"/>
              <a:cs typeface="+mn-ea"/>
              <a:sym typeface="+mn-lt"/>
            </a:endParaRPr>
          </a:p>
          <a:p>
            <a:pPr marL="0" indent="0">
              <a:lnSpc>
                <a:spcPct val="170000"/>
              </a:lnSpc>
              <a:buFont typeface="Arial" panose="020B0604020202020204" pitchFamily="34" charset="0"/>
              <a:buNone/>
            </a:pPr>
            <a:r>
              <a:rPr lang="zh-CN" altLang="en-US" sz="2200" b="1" dirty="0">
                <a:solidFill>
                  <a:srgbClr val="007457"/>
                </a:solidFill>
                <a:latin typeface="+mn-lt"/>
                <a:ea typeface="+mn-ea"/>
                <a:cs typeface="+mn-ea"/>
                <a:sym typeface="+mn-ea"/>
              </a:rPr>
              <a:t>平台锁定项目资金，后期统一由学校与平台结算，出差人无须垫付资金</a:t>
            </a:r>
            <a:endParaRPr lang="zh-CN" altLang="en-US" sz="2200" b="1" dirty="0">
              <a:solidFill>
                <a:srgbClr val="007457"/>
              </a:solidFill>
              <a:latin typeface="+mn-lt"/>
              <a:ea typeface="+mn-ea"/>
              <a:cs typeface="+mn-ea"/>
              <a:sym typeface="+mn-lt"/>
            </a:endParaRPr>
          </a:p>
        </p:txBody>
      </p:sp>
      <p:sp>
        <p:nvSpPr>
          <p:cNvPr id="30" name="MH_Text_1"/>
          <p:cNvSpPr txBox="1"/>
          <p:nvPr>
            <p:custDataLst>
              <p:tags r:id="rId7"/>
            </p:custDataLst>
          </p:nvPr>
        </p:nvSpPr>
        <p:spPr>
          <a:xfrm>
            <a:off x="7033837" y="2803639"/>
            <a:ext cx="3273815" cy="1247663"/>
          </a:xfrm>
          <a:prstGeom prst="rect">
            <a:avLst/>
          </a:prstGeom>
          <a:noFill/>
        </p:spPr>
        <p:txBody>
          <a:bodyPr wrap="square" rtlCol="0">
            <a:noAutofit/>
          </a:bodyPr>
          <a:lstStyle/>
          <a:p>
            <a:pPr>
              <a:lnSpc>
                <a:spcPct val="160000"/>
              </a:lnSpc>
            </a:pPr>
            <a:endParaRPr lang="zh-CN" altLang="en-US" sz="1400" dirty="0">
              <a:solidFill>
                <a:schemeClr val="tx1">
                  <a:lumMod val="50000"/>
                  <a:lumOff val="50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blinds/>
      </p:transition>
    </mc:Choice>
    <mc:Fallback>
      <p:transition spd="slow" advClick="0" advTm="3000">
        <p:blinds/>
      </p:transition>
    </mc:Fallback>
  </mc:AlternateContent>
  <p:timing>
    <p:tnLst>
      <p:par>
        <p:cTn id="1" dur="indefinite" restart="never" nodeType="tmRoot"/>
      </p:par>
    </p:tnLst>
    <p:bldLst>
      <p:bldP spid="2" grpId="1"/>
      <p:bldP spid="12" grpId="0" animBg="1"/>
      <p:bldP spid="13" grpId="0" animBg="1"/>
      <p:bldP spid="14" grpId="0" animBg="1"/>
      <p:bldP spid="15" grpId="0" animBg="1"/>
      <p:bldP spid="16" grpId="0"/>
      <p:bldP spid="1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410335" y="441325"/>
            <a:ext cx="7355840" cy="518795"/>
          </a:xfrm>
          <a:prstGeom prst="rect">
            <a:avLst/>
          </a:prstGeom>
        </p:spPr>
        <p:txBody>
          <a:bodyPr/>
          <a:lstStyle/>
          <a:p>
            <a:r>
              <a:rPr lang="en-US" altLang="zh-CN" sz="2600" b="1" dirty="0">
                <a:solidFill>
                  <a:srgbClr val="007457"/>
                </a:solidFill>
                <a:latin typeface="华文中宋" panose="02010600040101010101" charset="-122"/>
                <a:ea typeface="华文中宋" panose="02010600040101010101" charset="-122"/>
                <a:cs typeface="华文中宋" panose="02010600040101010101" charset="-122"/>
                <a:sym typeface="+mn-lt"/>
              </a:rPr>
              <a:t>1.3</a:t>
            </a:r>
            <a: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t>逻辑合理性</a:t>
            </a:r>
            <a:br>
              <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rPr>
            </a:br>
            <a:endParaRPr lang="zh-CN" altLang="en-US" sz="2600" b="1" dirty="0">
              <a:solidFill>
                <a:srgbClr val="007457"/>
              </a:solidFill>
              <a:latin typeface="华文中宋" panose="02010600040101010101" charset="-122"/>
              <a:ea typeface="华文中宋" panose="02010600040101010101" charset="-122"/>
              <a:cs typeface="华文中宋" panose="02010600040101010101" charset="-122"/>
              <a:sym typeface="+mn-lt"/>
            </a:endParaRPr>
          </a:p>
        </p:txBody>
      </p:sp>
      <p:sp>
        <p:nvSpPr>
          <p:cNvPr id="14" name="流程图: 联系 13"/>
          <p:cNvSpPr/>
          <p:nvPr/>
        </p:nvSpPr>
        <p:spPr>
          <a:xfrm>
            <a:off x="2395220" y="4375785"/>
            <a:ext cx="633095" cy="616585"/>
          </a:xfrm>
          <a:prstGeom prst="flowChartConnector">
            <a:avLst/>
          </a:prstGeom>
          <a:solidFill>
            <a:srgbClr val="0074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solidFill>
                <a:srgbClr val="007457"/>
              </a:solidFill>
              <a:cs typeface="+mn-ea"/>
              <a:sym typeface="+mn-lt"/>
            </a:endParaRPr>
          </a:p>
        </p:txBody>
      </p:sp>
      <p:cxnSp>
        <p:nvCxnSpPr>
          <p:cNvPr id="15" name="直接连接符 14"/>
          <p:cNvCxnSpPr/>
          <p:nvPr/>
        </p:nvCxnSpPr>
        <p:spPr>
          <a:xfrm flipV="1">
            <a:off x="899524" y="4594633"/>
            <a:ext cx="854710" cy="680720"/>
          </a:xfrm>
          <a:prstGeom prst="line">
            <a:avLst/>
          </a:prstGeom>
          <a:ln w="50800">
            <a:solidFill>
              <a:srgbClr val="00745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56430" y="4594595"/>
            <a:ext cx="366486" cy="91622"/>
          </a:xfrm>
          <a:prstGeom prst="line">
            <a:avLst/>
          </a:prstGeom>
          <a:ln w="50800">
            <a:solidFill>
              <a:srgbClr val="00745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028091" y="4221486"/>
            <a:ext cx="898596" cy="549730"/>
          </a:xfrm>
          <a:prstGeom prst="line">
            <a:avLst/>
          </a:prstGeom>
          <a:ln w="50800">
            <a:solidFill>
              <a:srgbClr val="00745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57530" y="4066777"/>
            <a:ext cx="1277195" cy="465156"/>
          </a:xfrm>
          <a:prstGeom prst="line">
            <a:avLst/>
          </a:prstGeom>
          <a:ln w="50800">
            <a:solidFill>
              <a:srgbClr val="007457"/>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8628743" y="2384969"/>
            <a:ext cx="2331357" cy="952502"/>
          </a:xfrm>
          <a:prstGeom prst="straightConnector1">
            <a:avLst/>
          </a:prstGeom>
          <a:ln w="50800">
            <a:solidFill>
              <a:srgbClr val="007457"/>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32" idx="6"/>
          </p:cNvCxnSpPr>
          <p:nvPr/>
        </p:nvCxnSpPr>
        <p:spPr>
          <a:xfrm flipV="1">
            <a:off x="6513815" y="3598764"/>
            <a:ext cx="1271194" cy="889786"/>
          </a:xfrm>
          <a:prstGeom prst="line">
            <a:avLst/>
          </a:prstGeom>
          <a:ln w="50800">
            <a:solidFill>
              <a:srgbClr val="007457"/>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785323" y="3100518"/>
            <a:ext cx="843680" cy="843680"/>
            <a:chOff x="8328248" y="2436308"/>
            <a:chExt cx="843680" cy="843680"/>
          </a:xfrm>
        </p:grpSpPr>
        <p:sp>
          <p:nvSpPr>
            <p:cNvPr id="29" name="椭圆 28"/>
            <p:cNvSpPr/>
            <p:nvPr/>
          </p:nvSpPr>
          <p:spPr>
            <a:xfrm>
              <a:off x="8328248" y="2436308"/>
              <a:ext cx="843680" cy="843680"/>
            </a:xfrm>
            <a:prstGeom prst="ellipse">
              <a:avLst/>
            </a:prstGeom>
            <a:solidFill>
              <a:srgbClr val="007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KSO_Shape"/>
            <p:cNvSpPr/>
            <p:nvPr/>
          </p:nvSpPr>
          <p:spPr bwMode="auto">
            <a:xfrm>
              <a:off x="8480463" y="2653727"/>
              <a:ext cx="585453" cy="408841"/>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mn-lt"/>
                <a:ea typeface="+mn-ea"/>
                <a:cs typeface="+mn-ea"/>
                <a:sym typeface="+mn-lt"/>
              </a:endParaRPr>
            </a:p>
          </p:txBody>
        </p:sp>
      </p:grpSp>
      <p:grpSp>
        <p:nvGrpSpPr>
          <p:cNvPr id="6" name="组合 5"/>
          <p:cNvGrpSpPr/>
          <p:nvPr/>
        </p:nvGrpSpPr>
        <p:grpSpPr>
          <a:xfrm>
            <a:off x="5834725" y="4149005"/>
            <a:ext cx="679090" cy="679090"/>
            <a:chOff x="6497030" y="3684820"/>
            <a:chExt cx="679090" cy="679090"/>
          </a:xfrm>
        </p:grpSpPr>
        <p:sp>
          <p:nvSpPr>
            <p:cNvPr id="32" name="椭圆 31"/>
            <p:cNvSpPr/>
            <p:nvPr/>
          </p:nvSpPr>
          <p:spPr>
            <a:xfrm>
              <a:off x="6497030" y="3684820"/>
              <a:ext cx="679090" cy="679090"/>
            </a:xfrm>
            <a:prstGeom prst="ellipse">
              <a:avLst/>
            </a:prstGeom>
            <a:solidFill>
              <a:srgbClr val="007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KSO_Shape"/>
            <p:cNvSpPr/>
            <p:nvPr/>
          </p:nvSpPr>
          <p:spPr bwMode="auto">
            <a:xfrm>
              <a:off x="6673239" y="3927267"/>
              <a:ext cx="412395" cy="222006"/>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mn-lt"/>
                <a:ea typeface="+mn-ea"/>
                <a:cs typeface="+mn-ea"/>
                <a:sym typeface="+mn-lt"/>
              </a:endParaRPr>
            </a:p>
          </p:txBody>
        </p:sp>
      </p:grpSp>
      <p:grpSp>
        <p:nvGrpSpPr>
          <p:cNvPr id="4" name="组合 3"/>
          <p:cNvGrpSpPr/>
          <p:nvPr/>
        </p:nvGrpSpPr>
        <p:grpSpPr>
          <a:xfrm>
            <a:off x="3878440" y="3762015"/>
            <a:ext cx="679090" cy="679090"/>
            <a:chOff x="4540745" y="3005730"/>
            <a:chExt cx="679090" cy="679090"/>
          </a:xfrm>
        </p:grpSpPr>
        <p:sp>
          <p:nvSpPr>
            <p:cNvPr id="37" name="椭圆 36"/>
            <p:cNvSpPr/>
            <p:nvPr/>
          </p:nvSpPr>
          <p:spPr>
            <a:xfrm>
              <a:off x="4540745" y="3005730"/>
              <a:ext cx="679090" cy="679090"/>
            </a:xfrm>
            <a:prstGeom prst="ellipse">
              <a:avLst/>
            </a:prstGeom>
            <a:solidFill>
              <a:srgbClr val="007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KSO_Shape"/>
            <p:cNvSpPr/>
            <p:nvPr/>
          </p:nvSpPr>
          <p:spPr>
            <a:xfrm>
              <a:off x="4663586" y="3279988"/>
              <a:ext cx="433407" cy="16541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38" name="椭圆 37"/>
          <p:cNvSpPr/>
          <p:nvPr/>
        </p:nvSpPr>
        <p:spPr>
          <a:xfrm>
            <a:off x="1487170" y="4116070"/>
            <a:ext cx="678815" cy="678815"/>
          </a:xfrm>
          <a:prstGeom prst="ellipse">
            <a:avLst/>
          </a:prstGeom>
          <a:solidFill>
            <a:srgbClr val="007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KSO_Shape"/>
          <p:cNvSpPr/>
          <p:nvPr/>
        </p:nvSpPr>
        <p:spPr bwMode="auto">
          <a:xfrm>
            <a:off x="1723390" y="4315460"/>
            <a:ext cx="260985" cy="279400"/>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chemeClr val="bg1"/>
          </a:solidFill>
          <a:ln>
            <a:noFill/>
          </a:ln>
        </p:spPr>
        <p:txBody>
          <a:bodyPr anchor="ctr" anchorCtr="1"/>
          <a:lstStyle/>
          <a:p>
            <a:endParaRPr lang="zh-CN" altLang="en-US">
              <a:latin typeface="+mn-lt"/>
              <a:ea typeface="+mn-ea"/>
              <a:cs typeface="+mn-ea"/>
              <a:sym typeface="+mn-lt"/>
            </a:endParaRPr>
          </a:p>
        </p:txBody>
      </p:sp>
      <p:sp>
        <p:nvSpPr>
          <p:cNvPr id="5" name="TextBox 1"/>
          <p:cNvSpPr txBox="1">
            <a:spLocks noChangeArrowheads="1"/>
          </p:cNvSpPr>
          <p:nvPr/>
        </p:nvSpPr>
        <p:spPr bwMode="auto">
          <a:xfrm>
            <a:off x="579120" y="3667760"/>
            <a:ext cx="2449195" cy="398780"/>
          </a:xfrm>
          <a:prstGeom prst="rect">
            <a:avLst/>
          </a:prstGeom>
          <a:noFill/>
          <a:ln w="9525">
            <a:noFill/>
            <a:miter lim="800000"/>
          </a:ln>
        </p:spPr>
        <p:txBody>
          <a:bodyPr wrap="square">
            <a:spAutoFit/>
          </a:bodyPr>
          <a:lstStyle/>
          <a:p>
            <a:pPr algn="ctr"/>
            <a:r>
              <a:rPr lang="zh-CN" altLang="en-US" sz="2000" b="1" dirty="0">
                <a:solidFill>
                  <a:srgbClr val="007457"/>
                </a:solidFill>
                <a:latin typeface="+mn-lt"/>
                <a:ea typeface="+mn-ea"/>
                <a:cs typeface="+mn-ea"/>
                <a:sym typeface="+mn-lt"/>
              </a:rPr>
              <a:t>项目来款拨付</a:t>
            </a:r>
            <a:endParaRPr lang="zh-CN" altLang="en-US" sz="2000" b="1" dirty="0">
              <a:solidFill>
                <a:srgbClr val="007457"/>
              </a:solidFill>
              <a:latin typeface="+mn-lt"/>
              <a:ea typeface="+mn-ea"/>
              <a:cs typeface="+mn-ea"/>
              <a:sym typeface="+mn-lt"/>
            </a:endParaRPr>
          </a:p>
        </p:txBody>
      </p:sp>
      <p:sp>
        <p:nvSpPr>
          <p:cNvPr id="9" name="TextBox 25"/>
          <p:cNvSpPr txBox="1">
            <a:spLocks noChangeArrowheads="1"/>
          </p:cNvSpPr>
          <p:nvPr/>
        </p:nvSpPr>
        <p:spPr bwMode="auto">
          <a:xfrm>
            <a:off x="3028315" y="3337560"/>
            <a:ext cx="2609850" cy="398780"/>
          </a:xfrm>
          <a:prstGeom prst="rect">
            <a:avLst/>
          </a:prstGeom>
          <a:noFill/>
          <a:ln w="9525">
            <a:noFill/>
            <a:miter lim="800000"/>
          </a:ln>
        </p:spPr>
        <p:txBody>
          <a:bodyPr wrap="square">
            <a:spAutoFit/>
          </a:bodyPr>
          <a:lstStyle/>
          <a:p>
            <a:pPr algn="ctr"/>
            <a:r>
              <a:rPr lang="zh-CN" altLang="en-US" sz="2000" b="1" dirty="0">
                <a:solidFill>
                  <a:srgbClr val="007457"/>
                </a:solidFill>
                <a:latin typeface="+mn-lt"/>
                <a:ea typeface="+mn-ea"/>
                <a:cs typeface="+mn-ea"/>
                <a:sym typeface="+mn-lt"/>
              </a:rPr>
              <a:t>项目调研</a:t>
            </a:r>
            <a:r>
              <a:rPr lang="en-US" altLang="zh-CN" sz="2000" b="1" dirty="0">
                <a:solidFill>
                  <a:srgbClr val="007457"/>
                </a:solidFill>
                <a:latin typeface="+mn-lt"/>
                <a:ea typeface="+mn-ea"/>
                <a:cs typeface="+mn-ea"/>
                <a:sym typeface="+mn-lt"/>
              </a:rPr>
              <a:t>1</a:t>
            </a:r>
            <a:endParaRPr lang="en-US" altLang="zh-CN" sz="2000" b="1" dirty="0">
              <a:solidFill>
                <a:srgbClr val="007457"/>
              </a:solidFill>
              <a:latin typeface="+mn-lt"/>
              <a:ea typeface="+mn-ea"/>
              <a:cs typeface="+mn-ea"/>
              <a:sym typeface="+mn-lt"/>
            </a:endParaRPr>
          </a:p>
        </p:txBody>
      </p:sp>
      <p:sp>
        <p:nvSpPr>
          <p:cNvPr id="10" name="TextBox 26"/>
          <p:cNvSpPr txBox="1">
            <a:spLocks noChangeArrowheads="1"/>
          </p:cNvSpPr>
          <p:nvPr/>
        </p:nvSpPr>
        <p:spPr bwMode="auto">
          <a:xfrm>
            <a:off x="5242560" y="4916805"/>
            <a:ext cx="2738120" cy="398780"/>
          </a:xfrm>
          <a:prstGeom prst="rect">
            <a:avLst/>
          </a:prstGeom>
          <a:noFill/>
          <a:ln w="9525">
            <a:noFill/>
            <a:miter lim="800000"/>
          </a:ln>
        </p:spPr>
        <p:txBody>
          <a:bodyPr wrap="square">
            <a:spAutoFit/>
          </a:bodyPr>
          <a:lstStyle/>
          <a:p>
            <a:pPr algn="ctr"/>
            <a:r>
              <a:rPr lang="zh-CN" sz="2000" b="1" dirty="0">
                <a:solidFill>
                  <a:srgbClr val="007457"/>
                </a:solidFill>
                <a:latin typeface="+mn-lt"/>
                <a:ea typeface="+mn-ea"/>
                <a:cs typeface="+mn-ea"/>
                <a:sym typeface="+mn-lt"/>
              </a:rPr>
              <a:t>项目调研</a:t>
            </a:r>
            <a:r>
              <a:rPr lang="en-US" altLang="zh-CN" sz="2000" b="1" dirty="0">
                <a:solidFill>
                  <a:srgbClr val="007457"/>
                </a:solidFill>
                <a:latin typeface="+mn-lt"/>
                <a:ea typeface="+mn-ea"/>
                <a:cs typeface="+mn-ea"/>
                <a:sym typeface="+mn-lt"/>
              </a:rPr>
              <a:t>2......</a:t>
            </a:r>
            <a:endParaRPr lang="zh-CN" altLang="en-US" sz="2000" b="1" dirty="0">
              <a:solidFill>
                <a:srgbClr val="007457"/>
              </a:solidFill>
              <a:latin typeface="+mn-lt"/>
              <a:ea typeface="+mn-ea"/>
              <a:cs typeface="+mn-ea"/>
              <a:sym typeface="+mn-lt"/>
            </a:endParaRPr>
          </a:p>
        </p:txBody>
      </p:sp>
      <p:sp>
        <p:nvSpPr>
          <p:cNvPr id="26" name="TextBox 26"/>
          <p:cNvSpPr txBox="1">
            <a:spLocks noChangeArrowheads="1"/>
          </p:cNvSpPr>
          <p:nvPr/>
        </p:nvSpPr>
        <p:spPr bwMode="auto">
          <a:xfrm>
            <a:off x="6667500" y="2661920"/>
            <a:ext cx="2803525" cy="398780"/>
          </a:xfrm>
          <a:prstGeom prst="rect">
            <a:avLst/>
          </a:prstGeom>
          <a:noFill/>
          <a:ln w="9525">
            <a:noFill/>
            <a:miter lim="800000"/>
          </a:ln>
        </p:spPr>
        <p:txBody>
          <a:bodyPr wrap="square">
            <a:spAutoFit/>
          </a:bodyPr>
          <a:lstStyle/>
          <a:p>
            <a:pPr algn="ctr"/>
            <a:r>
              <a:rPr lang="zh-CN" altLang="en-US" sz="2000" b="1" dirty="0">
                <a:solidFill>
                  <a:srgbClr val="007457"/>
                </a:solidFill>
                <a:latin typeface="+mn-lt"/>
                <a:ea typeface="+mn-ea"/>
                <a:cs typeface="+mn-ea"/>
                <a:sym typeface="+mn-lt"/>
              </a:rPr>
              <a:t>项目结题</a:t>
            </a:r>
            <a:endParaRPr lang="zh-CN" altLang="en-US" sz="2000" b="1" dirty="0">
              <a:solidFill>
                <a:srgbClr val="007457"/>
              </a:solidFill>
              <a:latin typeface="+mn-lt"/>
              <a:ea typeface="+mn-ea"/>
              <a:cs typeface="+mn-ea"/>
              <a:sym typeface="+mn-lt"/>
            </a:endParaRPr>
          </a:p>
        </p:txBody>
      </p:sp>
      <p:sp>
        <p:nvSpPr>
          <p:cNvPr id="3" name="笑脸 2"/>
          <p:cNvSpPr/>
          <p:nvPr/>
        </p:nvSpPr>
        <p:spPr>
          <a:xfrm>
            <a:off x="2558415" y="4490720"/>
            <a:ext cx="306705" cy="304165"/>
          </a:xfrm>
          <a:prstGeom prst="smileyFace">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0" name="TextBox 1"/>
          <p:cNvSpPr txBox="1">
            <a:spLocks noChangeArrowheads="1"/>
          </p:cNvSpPr>
          <p:nvPr>
            <p:custDataLst>
              <p:tags r:id="rId1"/>
            </p:custDataLst>
          </p:nvPr>
        </p:nvSpPr>
        <p:spPr bwMode="auto">
          <a:xfrm>
            <a:off x="1623695" y="4987925"/>
            <a:ext cx="2449195" cy="398780"/>
          </a:xfrm>
          <a:prstGeom prst="rect">
            <a:avLst/>
          </a:prstGeom>
          <a:noFill/>
          <a:ln w="9525">
            <a:noFill/>
            <a:miter lim="800000"/>
          </a:ln>
        </p:spPr>
        <p:txBody>
          <a:bodyPr wrap="square">
            <a:spAutoFit/>
          </a:bodyPr>
          <a:p>
            <a:pPr algn="ctr"/>
            <a:r>
              <a:rPr lang="zh-CN" altLang="en-US" sz="2000" b="1" dirty="0">
                <a:solidFill>
                  <a:srgbClr val="007457"/>
                </a:solidFill>
                <a:latin typeface="+mn-lt"/>
                <a:ea typeface="+mn-ea"/>
                <a:cs typeface="+mn-ea"/>
                <a:sym typeface="+mn-lt"/>
              </a:rPr>
              <a:t>项目物资购置</a:t>
            </a:r>
            <a:endParaRPr lang="zh-CN" altLang="en-US" sz="2000" b="1" dirty="0">
              <a:solidFill>
                <a:srgbClr val="007457"/>
              </a:solidFill>
              <a:latin typeface="+mn-lt"/>
              <a:ea typeface="+mn-ea"/>
              <a:cs typeface="+mn-ea"/>
              <a:sym typeface="+mn-lt"/>
            </a:endParaRPr>
          </a:p>
        </p:txBody>
      </p:sp>
      <p:sp>
        <p:nvSpPr>
          <p:cNvPr id="8" name="文本框 7"/>
          <p:cNvSpPr txBox="1"/>
          <p:nvPr/>
        </p:nvSpPr>
        <p:spPr>
          <a:xfrm>
            <a:off x="899795" y="1142365"/>
            <a:ext cx="10060940" cy="1312545"/>
          </a:xfrm>
          <a:prstGeom prst="rect">
            <a:avLst/>
          </a:prstGeom>
          <a:noFill/>
        </p:spPr>
        <p:txBody>
          <a:bodyPr wrap="square" rtlCol="0" anchor="t">
            <a:noAutofit/>
          </a:bodyPr>
          <a:p>
            <a:pPr algn="l">
              <a:buClrTx/>
              <a:buSzTx/>
              <a:buNone/>
            </a:pPr>
            <a:endParaRPr lang="zh-CN" altLang="en-US" sz="2000" b="1" dirty="0">
              <a:solidFill>
                <a:srgbClr val="007457"/>
              </a:solidFill>
              <a:latin typeface="+mn-lt"/>
              <a:ea typeface="+mn-ea"/>
              <a:cs typeface="+mn-ea"/>
              <a:sym typeface="+mn-ea"/>
            </a:endParaRPr>
          </a:p>
          <a:p>
            <a:pPr marL="0" indent="457200" algn="l" latinLnBrk="0">
              <a:buClrTx/>
              <a:buSzTx/>
              <a:buNone/>
            </a:pPr>
            <a:r>
              <a:rPr lang="zh-CN" altLang="en-US" sz="2000" b="1" dirty="0">
                <a:solidFill>
                  <a:srgbClr val="007457"/>
                </a:solidFill>
                <a:latin typeface="+mn-lt"/>
                <a:ea typeface="+mn-ea"/>
                <a:cs typeface="+mn-ea"/>
                <a:sym typeface="+mn-ea"/>
              </a:rPr>
              <a:t>通过差旅平台发生的差旅费，由财务统一定期对账结算，及时列支项目经费，使得经费支出与项目实际进度更为吻合，更为符合项目推进的客观规律。</a:t>
            </a:r>
            <a:endParaRPr lang="zh-CN" altLang="en-US" sz="2000" b="1" dirty="0">
              <a:solidFill>
                <a:srgbClr val="007457"/>
              </a:solidFill>
              <a:latin typeface="+mn-lt"/>
              <a:ea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comb/>
      </p:transition>
    </mc:Choice>
    <mc:Fallback>
      <p:transition spd="slow" advClick="0" advTm="3000">
        <p:comb/>
      </p:transition>
    </mc:Fallback>
  </mc:AlternateContent>
  <p:timing>
    <p:tnLst>
      <p:par>
        <p:cTn id="1" dur="indefinite" restart="never" nodeType="tmRoot"/>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S素材\大学生融媒体中心\20191024PPPT\处理图片\图片3.jpg图片3"/>
          <p:cNvPicPr>
            <a:picLocks noChangeAspect="1" noChangeArrowheads="1"/>
          </p:cNvPicPr>
          <p:nvPr/>
        </p:nvPicPr>
        <p:blipFill rotWithShape="1">
          <a:blip r:embed="rId1"/>
          <a:srcRect/>
          <a:stretch>
            <a:fillRect/>
          </a:stretch>
        </p:blipFill>
        <p:spPr bwMode="auto">
          <a:xfrm>
            <a:off x="1270" y="9525"/>
            <a:ext cx="12188825" cy="6858635"/>
          </a:xfrm>
          <a:prstGeom prst="rect">
            <a:avLst/>
          </a:prstGeom>
          <a:noFill/>
          <a:extLst>
            <a:ext uri="{909E8E84-426E-40DD-AFC4-6F175D3DCCD1}">
              <a14:hiddenFill xmlns:a14="http://schemas.microsoft.com/office/drawing/2010/main">
                <a:solidFill>
                  <a:srgbClr val="FFFFFF"/>
                </a:solidFill>
              </a14:hiddenFill>
            </a:ext>
          </a:extLst>
        </p:spPr>
      </p:pic>
      <p:sp>
        <p:nvSpPr>
          <p:cNvPr id="88" name="文本框 17"/>
          <p:cNvSpPr txBox="1"/>
          <p:nvPr/>
        </p:nvSpPr>
        <p:spPr>
          <a:xfrm>
            <a:off x="257175" y="1229360"/>
            <a:ext cx="8634730" cy="1259205"/>
          </a:xfrm>
          <a:prstGeom prst="rect">
            <a:avLst/>
          </a:prstGeom>
          <a:noFill/>
        </p:spPr>
        <p:txBody>
          <a:bodyPr wrap="square" lIns="121917" tIns="60958" rIns="121917" bIns="60958" rtlCol="0">
            <a:spAutoFit/>
          </a:bodyPr>
          <a:lstStyle/>
          <a:p>
            <a:pPr algn="ctr"/>
            <a:r>
              <a:rPr lang="zh-CN" altLang="en-US" sz="3700" b="1" dirty="0">
                <a:solidFill>
                  <a:srgbClr val="007457"/>
                </a:solidFill>
                <a:latin typeface="+mn-lt"/>
                <a:ea typeface="+mn-ea"/>
                <a:cs typeface="+mn-ea"/>
                <a:sym typeface="+mn-lt"/>
              </a:rPr>
              <a:t>电脑端使用</a:t>
            </a:r>
            <a:endParaRPr lang="zh-CN" altLang="en-US" sz="3700" b="1" dirty="0">
              <a:solidFill>
                <a:srgbClr val="007457"/>
              </a:solidFill>
              <a:latin typeface="+mn-lt"/>
              <a:ea typeface="+mn-ea"/>
              <a:cs typeface="+mn-ea"/>
              <a:sym typeface="+mn-lt"/>
            </a:endParaRPr>
          </a:p>
          <a:p>
            <a:pPr algn="ctr"/>
            <a:endParaRPr lang="zh-CN" altLang="en-US" sz="3700" b="1" dirty="0">
              <a:solidFill>
                <a:schemeClr val="tx1"/>
              </a:solidFill>
              <a:latin typeface="+mn-lt"/>
              <a:ea typeface="+mn-ea"/>
              <a:cs typeface="+mn-ea"/>
              <a:sym typeface="+mn-lt"/>
            </a:endParaRPr>
          </a:p>
        </p:txBody>
      </p:sp>
      <p:cxnSp>
        <p:nvCxnSpPr>
          <p:cNvPr id="90" name="直接连接符 89"/>
          <p:cNvCxnSpPr/>
          <p:nvPr/>
        </p:nvCxnSpPr>
        <p:spPr>
          <a:xfrm>
            <a:off x="1530985" y="2700020"/>
            <a:ext cx="57924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9198306" y="967456"/>
            <a:ext cx="1752840" cy="1753275"/>
            <a:chOff x="2805921" y="2869633"/>
            <a:chExt cx="1036261" cy="1036518"/>
          </a:xfrm>
        </p:grpSpPr>
        <p:sp>
          <p:nvSpPr>
            <p:cNvPr id="128" name="Oval 53"/>
            <p:cNvSpPr>
              <a:spLocks noChangeArrowheads="1"/>
            </p:cNvSpPr>
            <p:nvPr/>
          </p:nvSpPr>
          <p:spPr bwMode="auto">
            <a:xfrm>
              <a:off x="2805921" y="2869633"/>
              <a:ext cx="1036261" cy="1036518"/>
            </a:xfrm>
            <a:prstGeom prst="ellipse">
              <a:avLst/>
            </a:prstGeom>
            <a:solidFill>
              <a:srgbClr val="007457"/>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5900">
                <a:cs typeface="+mn-ea"/>
                <a:sym typeface="+mn-lt"/>
              </a:endParaRPr>
            </a:p>
          </p:txBody>
        </p:sp>
        <p:sp>
          <p:nvSpPr>
            <p:cNvPr id="129" name="Text Box 58"/>
            <p:cNvSpPr txBox="1">
              <a:spLocks noChangeArrowheads="1"/>
            </p:cNvSpPr>
            <p:nvPr/>
          </p:nvSpPr>
          <p:spPr bwMode="auto">
            <a:xfrm>
              <a:off x="2905648" y="3087890"/>
              <a:ext cx="782803" cy="62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400" b="1" dirty="0">
                  <a:solidFill>
                    <a:schemeClr val="bg1"/>
                  </a:solidFill>
                  <a:latin typeface="+mn-lt"/>
                  <a:ea typeface="+mn-ea"/>
                  <a:cs typeface="+mn-ea"/>
                  <a:sym typeface="+mn-lt"/>
                </a:rPr>
                <a:t>2</a:t>
              </a:r>
              <a:endParaRPr lang="en-US" altLang="zh-CN" sz="6400" b="1"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cover dir="d"/>
      </p:transition>
    </mc:Choice>
    <mc:Fallback>
      <p:transition spd="slow" advClick="0" advTm="3000">
        <p:cover dir="d"/>
      </p:transition>
    </mc:Fallback>
  </mc:AlternateContent>
  <p:timing>
    <p:tnLst>
      <p:par>
        <p:cTn id="1" dur="indefinite" restart="never" nodeType="tmRoot"/>
      </p:par>
    </p:tnLst>
    <p:bldLst>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custDataLst>
              <p:tags r:id="rId1"/>
            </p:custDataLst>
          </p:nvPr>
        </p:nvSpPr>
        <p:spPr>
          <a:xfrm>
            <a:off x="10118090" y="276161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7" name="椭圆 26"/>
          <p:cNvSpPr/>
          <p:nvPr>
            <p:custDataLst>
              <p:tags r:id="rId2"/>
            </p:custDataLst>
          </p:nvPr>
        </p:nvSpPr>
        <p:spPr>
          <a:xfrm>
            <a:off x="6955155" y="513461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6" name="椭圆 25"/>
          <p:cNvSpPr/>
          <p:nvPr>
            <p:custDataLst>
              <p:tags r:id="rId3"/>
            </p:custDataLst>
          </p:nvPr>
        </p:nvSpPr>
        <p:spPr>
          <a:xfrm>
            <a:off x="3399155" y="521779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5" name="椭圆 24"/>
          <p:cNvSpPr/>
          <p:nvPr>
            <p:custDataLst>
              <p:tags r:id="rId4"/>
            </p:custDataLst>
          </p:nvPr>
        </p:nvSpPr>
        <p:spPr>
          <a:xfrm>
            <a:off x="8322945" y="274320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4" name="椭圆 23"/>
          <p:cNvSpPr/>
          <p:nvPr>
            <p:custDataLst>
              <p:tags r:id="rId5"/>
            </p:custDataLst>
          </p:nvPr>
        </p:nvSpPr>
        <p:spPr>
          <a:xfrm>
            <a:off x="6427470" y="276161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3" name="椭圆 22"/>
          <p:cNvSpPr/>
          <p:nvPr>
            <p:custDataLst>
              <p:tags r:id="rId6"/>
            </p:custDataLst>
          </p:nvPr>
        </p:nvSpPr>
        <p:spPr>
          <a:xfrm>
            <a:off x="4656455" y="2761615"/>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2" name="椭圆 21"/>
          <p:cNvSpPr/>
          <p:nvPr>
            <p:custDataLst>
              <p:tags r:id="rId7"/>
            </p:custDataLst>
          </p:nvPr>
        </p:nvSpPr>
        <p:spPr>
          <a:xfrm>
            <a:off x="2885440" y="274320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1" name="椭圆 20"/>
          <p:cNvSpPr/>
          <p:nvPr/>
        </p:nvSpPr>
        <p:spPr>
          <a:xfrm>
            <a:off x="1098550" y="3900170"/>
            <a:ext cx="1743710" cy="515620"/>
          </a:xfrm>
          <a:prstGeom prst="ellipse">
            <a:avLst/>
          </a:prstGeom>
          <a:solidFill>
            <a:srgbClr val="007457"/>
          </a:solidFill>
          <a:ln w="9525" cap="flat" cmpd="sng" algn="ctr">
            <a:solidFill>
              <a:srgbClr val="007457"/>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20" name="矩形 10"/>
          <p:cNvSpPr/>
          <p:nvPr>
            <p:custDataLst>
              <p:tags r:id="rId8"/>
            </p:custDataLst>
          </p:nvPr>
        </p:nvSpPr>
        <p:spPr>
          <a:xfrm rot="5400000">
            <a:off x="7967980" y="2817495"/>
            <a:ext cx="928370" cy="1767205"/>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19" name="圆角矩形 1"/>
          <p:cNvSpPr/>
          <p:nvPr>
            <p:custDataLst>
              <p:tags r:id="rId9"/>
            </p:custDataLst>
          </p:nvPr>
        </p:nvSpPr>
        <p:spPr>
          <a:xfrm rot="5400000">
            <a:off x="9514840" y="2713355"/>
            <a:ext cx="985520" cy="1983740"/>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29" name="矩形 10"/>
          <p:cNvSpPr/>
          <p:nvPr>
            <p:custDataLst>
              <p:tags r:id="rId10"/>
            </p:custDataLst>
          </p:nvPr>
        </p:nvSpPr>
        <p:spPr>
          <a:xfrm rot="5400000">
            <a:off x="5793105" y="2626995"/>
            <a:ext cx="928370" cy="2228850"/>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18" name="圆角矩形 1"/>
          <p:cNvSpPr/>
          <p:nvPr>
            <p:custDataLst>
              <p:tags r:id="rId11"/>
            </p:custDataLst>
          </p:nvPr>
        </p:nvSpPr>
        <p:spPr>
          <a:xfrm rot="5400000" flipH="1">
            <a:off x="6183630" y="3444875"/>
            <a:ext cx="1073785" cy="2471420"/>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17" name="矩形 10"/>
          <p:cNvSpPr/>
          <p:nvPr>
            <p:custDataLst>
              <p:tags r:id="rId12"/>
            </p:custDataLst>
          </p:nvPr>
        </p:nvSpPr>
        <p:spPr>
          <a:xfrm rot="5400000">
            <a:off x="4523105" y="3120390"/>
            <a:ext cx="928370" cy="1268730"/>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3" name="文本框 2"/>
          <p:cNvSpPr txBox="1"/>
          <p:nvPr/>
        </p:nvSpPr>
        <p:spPr>
          <a:xfrm>
            <a:off x="1799590" y="530860"/>
            <a:ext cx="6203950" cy="491490"/>
          </a:xfrm>
          <a:prstGeom prst="rect">
            <a:avLst/>
          </a:prstGeom>
          <a:noFill/>
        </p:spPr>
        <p:txBody>
          <a:bodyPr wrap="square" rtlCol="0">
            <a:spAutoFit/>
          </a:bodyPr>
          <a:p>
            <a:r>
              <a:rPr lang="en-US" altLang="zh-CN" sz="2600" b="1" dirty="0">
                <a:solidFill>
                  <a:srgbClr val="007457"/>
                </a:solidFill>
                <a:latin typeface="+mn-lt"/>
                <a:ea typeface="+mn-ea"/>
                <a:cs typeface="+mn-ea"/>
                <a:sym typeface="+mn-lt"/>
              </a:rPr>
              <a:t>2.</a:t>
            </a:r>
            <a:r>
              <a:rPr lang="zh-CN" altLang="en-US" sz="2600" b="1" dirty="0">
                <a:solidFill>
                  <a:srgbClr val="007457"/>
                </a:solidFill>
                <a:latin typeface="华文中宋" panose="02010600040101010101" charset="-122"/>
                <a:ea typeface="华文中宋" panose="02010600040101010101" charset="-122"/>
                <a:cs typeface="+mn-ea"/>
                <a:sym typeface="+mn-lt"/>
              </a:rPr>
              <a:t>电脑端使用</a:t>
            </a:r>
            <a:endParaRPr lang="zh-CN" altLang="en-US" sz="2600" b="1" dirty="0">
              <a:solidFill>
                <a:srgbClr val="007457"/>
              </a:solidFill>
              <a:latin typeface="华文中宋" panose="02010600040101010101" charset="-122"/>
              <a:ea typeface="华文中宋" panose="02010600040101010101" charset="-122"/>
              <a:cs typeface="+mn-ea"/>
              <a:sym typeface="+mn-lt"/>
            </a:endParaRPr>
          </a:p>
        </p:txBody>
      </p:sp>
      <p:sp>
        <p:nvSpPr>
          <p:cNvPr id="4" name="文本框 3"/>
          <p:cNvSpPr txBox="1"/>
          <p:nvPr/>
        </p:nvSpPr>
        <p:spPr>
          <a:xfrm>
            <a:off x="1499870" y="1235075"/>
            <a:ext cx="9373235" cy="1476375"/>
          </a:xfrm>
          <a:prstGeom prst="rect">
            <a:avLst/>
          </a:prstGeom>
          <a:noFill/>
        </p:spPr>
        <p:txBody>
          <a:bodyPr wrap="square" rtlCol="0">
            <a:spAutoFit/>
          </a:bodyPr>
          <a:p>
            <a:pPr marL="0" indent="0" latinLnBrk="0">
              <a:lnSpc>
                <a:spcPts val="3600"/>
              </a:lnSpc>
            </a:pPr>
            <a:r>
              <a:rPr lang="en-US" altLang="zh-CN" sz="2400" dirty="0">
                <a:latin typeface="华文中宋" panose="02010600040101010101" charset="-122"/>
                <a:ea typeface="华文中宋" panose="02010600040101010101" charset="-122"/>
                <a:cs typeface="华文中宋" panose="02010600040101010101" charset="-122"/>
                <a:sym typeface="+mn-lt"/>
              </a:rPr>
              <a:t>      </a:t>
            </a:r>
            <a:r>
              <a:rPr lang="zh-CN" altLang="en-US" sz="2200" dirty="0">
                <a:latin typeface="华文中宋" panose="02010600040101010101" charset="-122"/>
                <a:ea typeface="华文中宋" panose="02010600040101010101" charset="-122"/>
                <a:cs typeface="+mn-ea"/>
                <a:sym typeface="+mn-lt"/>
              </a:rPr>
              <a:t>差旅平台使用中，需要由经办人在平台上进行行程申请、订票、完成行程等操作，项目负责人只负责行程的审批操作。</a:t>
            </a:r>
            <a:endParaRPr lang="zh-CN" altLang="en-US" sz="2200" dirty="0">
              <a:solidFill>
                <a:schemeClr val="tx1"/>
              </a:solidFill>
              <a:latin typeface="华文中宋" panose="02010600040101010101" charset="-122"/>
              <a:ea typeface="华文中宋" panose="02010600040101010101" charset="-122"/>
              <a:cs typeface="+mn-ea"/>
              <a:sym typeface="+mn-lt"/>
            </a:endParaRPr>
          </a:p>
          <a:p>
            <a:pPr marL="0" indent="0" latinLnBrk="0">
              <a:lnSpc>
                <a:spcPts val="3600"/>
              </a:lnSpc>
            </a:pPr>
            <a:endParaRPr lang="zh-CN" altLang="en-US" sz="2200" dirty="0">
              <a:latin typeface="华文中宋" panose="02010600040101010101" charset="-122"/>
              <a:ea typeface="华文中宋" panose="02010600040101010101" charset="-122"/>
              <a:cs typeface="+mn-ea"/>
            </a:endParaRPr>
          </a:p>
        </p:txBody>
      </p:sp>
      <p:sp>
        <p:nvSpPr>
          <p:cNvPr id="31" name="圆角矩形 1"/>
          <p:cNvSpPr/>
          <p:nvPr>
            <p:custDataLst>
              <p:tags r:id="rId13"/>
            </p:custDataLst>
          </p:nvPr>
        </p:nvSpPr>
        <p:spPr>
          <a:xfrm rot="5400000" flipH="1">
            <a:off x="3157220" y="3866515"/>
            <a:ext cx="1073785" cy="1461770"/>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
        <p:nvSpPr>
          <p:cNvPr id="6" name="文本框 5"/>
          <p:cNvSpPr txBox="1"/>
          <p:nvPr/>
        </p:nvSpPr>
        <p:spPr>
          <a:xfrm>
            <a:off x="1316355" y="3900170"/>
            <a:ext cx="1769110" cy="429895"/>
          </a:xfrm>
          <a:prstGeom prst="rect">
            <a:avLst/>
          </a:prstGeom>
          <a:noFill/>
        </p:spPr>
        <p:txBody>
          <a:bodyPr wrap="square" rtlCol="0">
            <a:spAutoFit/>
          </a:bodyPr>
          <a:p>
            <a:r>
              <a:rPr lang="zh-CN" altLang="en-US" sz="2200">
                <a:solidFill>
                  <a:schemeClr val="bg1"/>
                </a:solidFill>
                <a:latin typeface="华文中宋" panose="02010600040101010101" charset="-122"/>
                <a:ea typeface="华文中宋" panose="02010600040101010101" charset="-122"/>
              </a:rPr>
              <a:t>进入平台</a:t>
            </a:r>
            <a:endParaRPr lang="zh-CN" altLang="en-US" sz="2200">
              <a:solidFill>
                <a:schemeClr val="bg1"/>
              </a:solidFill>
              <a:latin typeface="华文中宋" panose="02010600040101010101" charset="-122"/>
              <a:ea typeface="华文中宋" panose="02010600040101010101" charset="-122"/>
            </a:endParaRPr>
          </a:p>
        </p:txBody>
      </p:sp>
      <p:sp>
        <p:nvSpPr>
          <p:cNvPr id="7" name="文本框 6"/>
          <p:cNvSpPr txBox="1"/>
          <p:nvPr/>
        </p:nvSpPr>
        <p:spPr>
          <a:xfrm>
            <a:off x="3085465" y="2785745"/>
            <a:ext cx="143002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申请行程</a:t>
            </a:r>
            <a:endParaRPr lang="zh-CN" altLang="en-US" sz="2000">
              <a:solidFill>
                <a:schemeClr val="bg1"/>
              </a:solidFill>
              <a:latin typeface="华文中宋" panose="02010600040101010101" charset="-122"/>
              <a:ea typeface="华文中宋" panose="02010600040101010101" charset="-122"/>
            </a:endParaRPr>
          </a:p>
        </p:txBody>
      </p:sp>
      <p:sp>
        <p:nvSpPr>
          <p:cNvPr id="8" name="文本框 7"/>
          <p:cNvSpPr txBox="1"/>
          <p:nvPr/>
        </p:nvSpPr>
        <p:spPr>
          <a:xfrm>
            <a:off x="3767455" y="5250815"/>
            <a:ext cx="137541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审批行程</a:t>
            </a:r>
            <a:endParaRPr lang="zh-CN" altLang="en-US" sz="2000">
              <a:solidFill>
                <a:schemeClr val="bg1"/>
              </a:solidFill>
              <a:latin typeface="华文中宋" panose="02010600040101010101" charset="-122"/>
              <a:ea typeface="华文中宋" panose="02010600040101010101" charset="-122"/>
            </a:endParaRPr>
          </a:p>
        </p:txBody>
      </p:sp>
      <p:sp>
        <p:nvSpPr>
          <p:cNvPr id="9" name="文本框 8"/>
          <p:cNvSpPr txBox="1"/>
          <p:nvPr/>
        </p:nvSpPr>
        <p:spPr>
          <a:xfrm>
            <a:off x="7230110" y="5217795"/>
            <a:ext cx="134239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再次审批</a:t>
            </a:r>
            <a:endParaRPr lang="zh-CN" altLang="en-US" sz="2000">
              <a:solidFill>
                <a:schemeClr val="bg1"/>
              </a:solidFill>
              <a:latin typeface="华文中宋" panose="02010600040101010101" charset="-122"/>
              <a:ea typeface="华文中宋" panose="02010600040101010101" charset="-122"/>
            </a:endParaRPr>
          </a:p>
        </p:txBody>
      </p:sp>
      <p:sp>
        <p:nvSpPr>
          <p:cNvPr id="10" name="文本框 9"/>
          <p:cNvSpPr txBox="1"/>
          <p:nvPr/>
        </p:nvSpPr>
        <p:spPr>
          <a:xfrm>
            <a:off x="4916170" y="2785745"/>
            <a:ext cx="1397635"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授信订票</a:t>
            </a:r>
            <a:endParaRPr lang="zh-CN" altLang="en-US" sz="2000">
              <a:solidFill>
                <a:schemeClr val="bg1"/>
              </a:solidFill>
              <a:latin typeface="华文中宋" panose="02010600040101010101" charset="-122"/>
              <a:ea typeface="华文中宋" panose="02010600040101010101" charset="-122"/>
            </a:endParaRPr>
          </a:p>
        </p:txBody>
      </p:sp>
      <p:sp>
        <p:nvSpPr>
          <p:cNvPr id="11" name="文本框 10"/>
          <p:cNvSpPr txBox="1"/>
          <p:nvPr/>
        </p:nvSpPr>
        <p:spPr>
          <a:xfrm>
            <a:off x="6664325" y="2820035"/>
            <a:ext cx="1199515"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延长行程</a:t>
            </a:r>
            <a:endParaRPr lang="zh-CN" altLang="en-US" sz="2000">
              <a:solidFill>
                <a:schemeClr val="bg1"/>
              </a:solidFill>
              <a:latin typeface="华文中宋" panose="02010600040101010101" charset="-122"/>
              <a:ea typeface="华文中宋" panose="02010600040101010101" charset="-122"/>
            </a:endParaRPr>
          </a:p>
        </p:txBody>
      </p:sp>
      <p:sp>
        <p:nvSpPr>
          <p:cNvPr id="12" name="文本框 11"/>
          <p:cNvSpPr txBox="1"/>
          <p:nvPr/>
        </p:nvSpPr>
        <p:spPr>
          <a:xfrm>
            <a:off x="8572500" y="2820035"/>
            <a:ext cx="1266190"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完成行程</a:t>
            </a:r>
            <a:endParaRPr lang="zh-CN" altLang="en-US" sz="2000">
              <a:solidFill>
                <a:schemeClr val="bg1"/>
              </a:solidFill>
              <a:latin typeface="华文中宋" panose="02010600040101010101" charset="-122"/>
              <a:ea typeface="华文中宋" panose="02010600040101010101" charset="-122"/>
            </a:endParaRPr>
          </a:p>
        </p:txBody>
      </p:sp>
      <p:sp>
        <p:nvSpPr>
          <p:cNvPr id="13" name="文本框 12"/>
          <p:cNvSpPr txBox="1"/>
          <p:nvPr/>
        </p:nvSpPr>
        <p:spPr>
          <a:xfrm>
            <a:off x="10389870" y="2820035"/>
            <a:ext cx="1199515" cy="398780"/>
          </a:xfrm>
          <a:prstGeom prst="rect">
            <a:avLst/>
          </a:prstGeom>
          <a:noFill/>
        </p:spPr>
        <p:txBody>
          <a:bodyPr wrap="square" rtlCol="0">
            <a:spAutoFit/>
          </a:bodyPr>
          <a:p>
            <a:r>
              <a:rPr lang="zh-CN" altLang="en-US" sz="2000">
                <a:solidFill>
                  <a:schemeClr val="bg1"/>
                </a:solidFill>
                <a:latin typeface="华文中宋" panose="02010600040101010101" charset="-122"/>
                <a:ea typeface="华文中宋" panose="02010600040101010101" charset="-122"/>
              </a:rPr>
              <a:t>报销补助</a:t>
            </a:r>
            <a:endParaRPr lang="zh-CN" altLang="en-US" sz="2000">
              <a:solidFill>
                <a:schemeClr val="bg1"/>
              </a:solidFill>
              <a:latin typeface="华文中宋" panose="02010600040101010101" charset="-122"/>
              <a:ea typeface="华文中宋" panose="02010600040101010101" charset="-122"/>
            </a:endParaRPr>
          </a:p>
        </p:txBody>
      </p:sp>
      <p:sp>
        <p:nvSpPr>
          <p:cNvPr id="15" name="矩形 10"/>
          <p:cNvSpPr/>
          <p:nvPr>
            <p:custDataLst>
              <p:tags r:id="rId14"/>
            </p:custDataLst>
          </p:nvPr>
        </p:nvSpPr>
        <p:spPr>
          <a:xfrm rot="5400000">
            <a:off x="2825115" y="3275965"/>
            <a:ext cx="928370" cy="893445"/>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p>
            <a:pPr algn="ctr" defTabSz="1218565">
              <a:defRPr/>
            </a:pPr>
            <a:endParaRPr lang="zh-CN" altLang="en-US" sz="2400" kern="0">
              <a:solidFill>
                <a:sysClr val="window" lastClr="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comb/>
      </p:transition>
    </mc:Choice>
    <mc:Fallback>
      <p:transition spd="slow" advClick="0" advTm="3000">
        <p:comb/>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wm#"/>
  <p:tag name="KSO_WM_UNIT_TYPE" val="l_h_i"/>
  <p:tag name="KSO_WM_UNIT_INDEX" val="1_1_2"/>
  <p:tag name="KSO_WM_UNIT_ID" val="diagram19882022_3*l_h_i*1_1_2"/>
  <p:tag name="KSO_WM_TEMPLATE_INDEX" val="19882022"/>
  <p:tag name="KSO_WM_TAG_VERSION" val="2.0"/>
  <p:tag name="KSO_WM_DIAGRAM_GROUP_CODE" val="l1-1"/>
  <p:tag name="KSO_WM_DIAGRAM_VIRTUALLY_FRAME" val="{&quot;height&quot;:248.9841732283465,&quot;left&quot;:52.3,&quot;top&quot;:202.94582677165354,&quot;width&quot;:860.15}"/>
</p:tagLst>
</file>

<file path=ppt/tags/tag10.xml><?xml version="1.0" encoding="utf-8"?>
<p:tagLst xmlns:p="http://schemas.openxmlformats.org/presentationml/2006/main">
  <p:tag name="KSO_WM_UNIT_TYPE" val="l_h_a"/>
  <p:tag name="KSO_WM_UNIT_INDEX" val="1_1_1"/>
  <p:tag name="KSO_WM_UNIT_ID" val="diagram19882022_3*l_h_a*1_1_1"/>
  <p:tag name="KSO_WM_TEMPLATE_INDEX" val="19882022"/>
  <p:tag name="KSO_WM_TAG_VERSION" val="2.0"/>
  <p:tag name="KSO_WM_DIAGRAM_GROUP_CODE" val="l1-1"/>
  <p:tag name="KSO_WM_DIAGRAM_VIRTUALLY_FRAME" val="{&quot;height&quot;:248.98415162454876,&quot;left&quot;:52.3,&quot;top&quot;:202.94584837545128,&quot;width&quot;:860.15}"/>
</p:tagLst>
</file>

<file path=ppt/tags/tag100.xml><?xml version="1.0" encoding="utf-8"?>
<p:tagLst xmlns:p="http://schemas.openxmlformats.org/presentationml/2006/main">
  <p:tag name="MH" val="20151107102208"/>
  <p:tag name="MH_LIBRARY" val="GRAPHIC"/>
  <p:tag name="MH_TYPE" val="Other"/>
  <p:tag name="MH_ORDER" val="3"/>
</p:tagLst>
</file>

<file path=ppt/tags/tag101.xml><?xml version="1.0" encoding="utf-8"?>
<p:tagLst xmlns:p="http://schemas.openxmlformats.org/presentationml/2006/main">
  <p:tag name="MH" val="20151107102208"/>
  <p:tag name="MH_LIBRARY" val="GRAPHIC"/>
  <p:tag name="MH_TYPE" val="Other"/>
  <p:tag name="MH_ORDER" val="4"/>
</p:tagLst>
</file>

<file path=ppt/tags/tag102.xml><?xml version="1.0" encoding="utf-8"?>
<p:tagLst xmlns:p="http://schemas.openxmlformats.org/presentationml/2006/main">
  <p:tag name="MH" val="20151107102208"/>
  <p:tag name="MH_LIBRARY" val="GRAPHIC"/>
  <p:tag name="MH_TYPE" val="Other"/>
  <p:tag name="MH_ORDER" val="3"/>
</p:tagLst>
</file>

<file path=ppt/tags/tag103.xml><?xml version="1.0" encoding="utf-8"?>
<p:tagLst xmlns:p="http://schemas.openxmlformats.org/presentationml/2006/main">
  <p:tag name="MH" val="20151107102208"/>
  <p:tag name="MH_LIBRARY" val="GRAPHIC"/>
  <p:tag name="MH_TYPE" val="Other"/>
  <p:tag name="MH_ORDER" val="4"/>
</p:tagLst>
</file>

<file path=ppt/tags/tag104.xml><?xml version="1.0" encoding="utf-8"?>
<p:tagLst xmlns:p="http://schemas.openxmlformats.org/presentationml/2006/main">
  <p:tag name="MH" val="20151107102208"/>
  <p:tag name="MH_LIBRARY" val="GRAPHIC"/>
  <p:tag name="MH_TYPE" val="Other"/>
  <p:tag name="MH_ORDER" val="3"/>
</p:tagLst>
</file>

<file path=ppt/tags/tag105.xml><?xml version="1.0" encoding="utf-8"?>
<p:tagLst xmlns:p="http://schemas.openxmlformats.org/presentationml/2006/main">
  <p:tag name="MH" val="20151107102208"/>
  <p:tag name="MH_LIBRARY" val="GRAPHIC"/>
  <p:tag name="MH_TYPE" val="Other"/>
  <p:tag name="MH_ORDER" val="4"/>
</p:tagLst>
</file>

<file path=ppt/tags/tag106.xml><?xml version="1.0" encoding="utf-8"?>
<p:tagLst xmlns:p="http://schemas.openxmlformats.org/presentationml/2006/main">
  <p:tag name="MH" val="20151107102208"/>
  <p:tag name="MH_LIBRARY" val="GRAPHIC"/>
  <p:tag name="MH_TYPE" val="Other"/>
  <p:tag name="MH_ORDER" val="3"/>
</p:tagLst>
</file>

<file path=ppt/tags/tag107.xml><?xml version="1.0" encoding="utf-8"?>
<p:tagLst xmlns:p="http://schemas.openxmlformats.org/presentationml/2006/main">
  <p:tag name="MH" val="20151107102208"/>
  <p:tag name="MH_LIBRARY" val="GRAPHIC"/>
  <p:tag name="MH_TYPE" val="Other"/>
  <p:tag name="MH_ORDER" val="4"/>
</p:tagLst>
</file>

<file path=ppt/tags/tag108.xml><?xml version="1.0" encoding="utf-8"?>
<p:tagLst xmlns:p="http://schemas.openxmlformats.org/presentationml/2006/main">
  <p:tag name="MH" val="20151107102208"/>
  <p:tag name="MH_LIBRARY" val="GRAPHIC"/>
  <p:tag name="MH_TYPE" val="Other"/>
  <p:tag name="MH_ORDER" val="3"/>
</p:tagLst>
</file>

<file path=ppt/tags/tag109.xml><?xml version="1.0" encoding="utf-8"?>
<p:tagLst xmlns:p="http://schemas.openxmlformats.org/presentationml/2006/main">
  <p:tag name="MH" val="20151107102208"/>
  <p:tag name="MH_LIBRARY" val="GRAPHIC"/>
  <p:tag name="MH_TYPE" val="Other"/>
  <p:tag name="MH_ORDER" val="4"/>
</p:tagLst>
</file>

<file path=ppt/tags/tag11.xml><?xml version="1.0" encoding="utf-8"?>
<p:tagLst xmlns:p="http://schemas.openxmlformats.org/presentationml/2006/main">
  <p:tag name="KSO_WM_UNIT_TYPE" val="l_h_a"/>
  <p:tag name="KSO_WM_UNIT_INDEX" val="1_1_1"/>
  <p:tag name="KSO_WM_UNIT_ID" val="diagram19882022_3*l_h_a*1_1_1"/>
  <p:tag name="KSO_WM_TEMPLATE_INDEX" val="19882022"/>
  <p:tag name="KSO_WM_TAG_VERSION" val="2.0"/>
  <p:tag name="KSO_WM_DIAGRAM_GROUP_CODE" val="l1-1"/>
  <p:tag name="KSO_WM_DIAGRAM_VIRTUALLY_FRAME" val="{&quot;height&quot;:248.98415162454876,&quot;left&quot;:52.3,&quot;top&quot;:202.94584837545128,&quot;width&quot;:860.15}"/>
</p:tagLst>
</file>

<file path=ppt/tags/tag110.xml><?xml version="1.0" encoding="utf-8"?>
<p:tagLst xmlns:p="http://schemas.openxmlformats.org/presentationml/2006/main">
  <p:tag name="MH" val="20151107102208"/>
  <p:tag name="MH_LIBRARY" val="GRAPHIC"/>
  <p:tag name="MH_TYPE" val="Other"/>
  <p:tag name="MH_ORDER" val="3"/>
</p:tagLst>
</file>

<file path=ppt/tags/tag111.xml><?xml version="1.0" encoding="utf-8"?>
<p:tagLst xmlns:p="http://schemas.openxmlformats.org/presentationml/2006/main">
  <p:tag name="MH" val="20151107102208"/>
  <p:tag name="MH_LIBRARY" val="GRAPHIC"/>
  <p:tag name="MH_TYPE" val="Other"/>
  <p:tag name="MH_ORDER" val="4"/>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YPE" val="l_h_a"/>
  <p:tag name="KSO_WM_UNIT_INDEX" val="1_1_1"/>
  <p:tag name="KSO_WM_UNIT_ID" val="diagram19882022_3*l_h_a*1_1_1"/>
  <p:tag name="KSO_WM_TEMPLATE_INDEX" val="19882022"/>
  <p:tag name="KSO_WM_TAG_VERSION" val="2.0"/>
  <p:tag name="KSO_WM_DIAGRAM_GROUP_CODE" val="l1-1"/>
  <p:tag name="KSO_WM_DIAGRAM_VIRTUALLY_FRAME" val="{&quot;height&quot;:248.98415162454876,&quot;left&quot;:52.3,&quot;top&quot;:202.94584837545128,&quot;width&quot;:860.15}"/>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MH" val="20151107102208"/>
  <p:tag name="MH_LIBRARY" val="GRAPHIC"/>
  <p:tag name="MH_TYPE" val="Other"/>
  <p:tag name="MH_ORDER" val="3"/>
</p:tagLst>
</file>

<file path=ppt/tags/tag127.xml><?xml version="1.0" encoding="utf-8"?>
<p:tagLst xmlns:p="http://schemas.openxmlformats.org/presentationml/2006/main">
  <p:tag name="MH" val="20151107102208"/>
  <p:tag name="MH_LIBRARY" val="GRAPHIC"/>
  <p:tag name="MH_TYPE" val="Other"/>
  <p:tag name="MH_ORDER" val="4"/>
</p:tagLst>
</file>

<file path=ppt/tags/tag128.xml><?xml version="1.0" encoding="utf-8"?>
<p:tagLst xmlns:p="http://schemas.openxmlformats.org/presentationml/2006/main">
  <p:tag name="MH" val="20151107102208"/>
  <p:tag name="MH_LIBRARY" val="GRAPHIC"/>
  <p:tag name="MH_TYPE" val="Other"/>
  <p:tag name="MH_ORDER" val="3"/>
</p:tagLst>
</file>

<file path=ppt/tags/tag129.xml><?xml version="1.0" encoding="utf-8"?>
<p:tagLst xmlns:p="http://schemas.openxmlformats.org/presentationml/2006/main">
  <p:tag name="MH" val="20151107102208"/>
  <p:tag name="MH_LIBRARY" val="GRAPHIC"/>
  <p:tag name="MH_TYPE" val="Other"/>
  <p:tag name="MH_ORDER" val="4"/>
</p:tagLst>
</file>

<file path=ppt/tags/tag13.xml><?xml version="1.0" encoding="utf-8"?>
<p:tagLst xmlns:p="http://schemas.openxmlformats.org/presentationml/2006/main">
  <p:tag name="KSO_WM_DIAGRAM_VIRTUALLY_FRAME" val="{&quot;height&quot;:293.6384251968504,&quot;left&quot;:237.35,&quot;top&quot;:106.95,&quot;width&quot;:748.05}"/>
</p:tagLst>
</file>

<file path=ppt/tags/tag130.xml><?xml version="1.0" encoding="utf-8"?>
<p:tagLst xmlns:p="http://schemas.openxmlformats.org/presentationml/2006/main">
  <p:tag name="MH" val="20151107102208"/>
  <p:tag name="MH_LIBRARY" val="GRAPHIC"/>
  <p:tag name="MH_TYPE" val="Other"/>
  <p:tag name="MH_ORDER" val="3"/>
</p:tagLst>
</file>

<file path=ppt/tags/tag131.xml><?xml version="1.0" encoding="utf-8"?>
<p:tagLst xmlns:p="http://schemas.openxmlformats.org/presentationml/2006/main">
  <p:tag name="MH" val="20151107102208"/>
  <p:tag name="MH_LIBRARY" val="GRAPHIC"/>
  <p:tag name="MH_TYPE" val="Other"/>
  <p:tag name="MH_ORDER" val="4"/>
</p:tagLst>
</file>

<file path=ppt/tags/tag132.xml><?xml version="1.0" encoding="utf-8"?>
<p:tagLst xmlns:p="http://schemas.openxmlformats.org/presentationml/2006/main">
  <p:tag name="MH" val="20151107102208"/>
  <p:tag name="MH_LIBRARY" val="GRAPHIC"/>
  <p:tag name="MH_TYPE" val="Other"/>
  <p:tag name="MH_ORDER" val="3"/>
</p:tagLst>
</file>

<file path=ppt/tags/tag133.xml><?xml version="1.0" encoding="utf-8"?>
<p:tagLst xmlns:p="http://schemas.openxmlformats.org/presentationml/2006/main">
  <p:tag name="MH" val="20151107102208"/>
  <p:tag name="MH_LIBRARY" val="GRAPHIC"/>
  <p:tag name="MH_TYPE" val="Other"/>
  <p:tag name="MH_ORDER" val="4"/>
</p:tagLst>
</file>

<file path=ppt/tags/tag134.xml><?xml version="1.0" encoding="utf-8"?>
<p:tagLst xmlns:p="http://schemas.openxmlformats.org/presentationml/2006/main">
  <p:tag name="MH" val="20151107102208"/>
  <p:tag name="MH_LIBRARY" val="GRAPHIC"/>
  <p:tag name="MH_TYPE" val="Other"/>
  <p:tag name="MH_ORDER" val="3"/>
</p:tagLst>
</file>

<file path=ppt/tags/tag135.xml><?xml version="1.0" encoding="utf-8"?>
<p:tagLst xmlns:p="http://schemas.openxmlformats.org/presentationml/2006/main">
  <p:tag name="MH" val="20151107102208"/>
  <p:tag name="MH_LIBRARY" val="GRAPHIC"/>
  <p:tag name="MH_TYPE" val="Other"/>
  <p:tag name="MH_ORDER" val="4"/>
</p:tagLst>
</file>

<file path=ppt/tags/tag136.xml><?xml version="1.0" encoding="utf-8"?>
<p:tagLst xmlns:p="http://schemas.openxmlformats.org/presentationml/2006/main">
  <p:tag name="MH" val="20151107102208"/>
  <p:tag name="MH_LIBRARY" val="GRAPHIC"/>
  <p:tag name="MH_TYPE" val="Other"/>
  <p:tag name="MH_ORDER" val="3"/>
</p:tagLst>
</file>

<file path=ppt/tags/tag137.xml><?xml version="1.0" encoding="utf-8"?>
<p:tagLst xmlns:p="http://schemas.openxmlformats.org/presentationml/2006/main">
  <p:tag name="MH" val="20151107102208"/>
  <p:tag name="MH_LIBRARY" val="GRAPHIC"/>
  <p:tag name="MH_TYPE" val="Other"/>
  <p:tag name="MH_ORDER" val="4"/>
</p:tagLst>
</file>

<file path=ppt/tags/tag138.xml><?xml version="1.0" encoding="utf-8"?>
<p:tagLst xmlns:p="http://schemas.openxmlformats.org/presentationml/2006/main">
  <p:tag name="MH" val="20151107102208"/>
  <p:tag name="MH_LIBRARY" val="GRAPHIC"/>
  <p:tag name="MH_TYPE" val="Other"/>
  <p:tag name="MH_ORDER" val="3"/>
</p:tagLst>
</file>

<file path=ppt/tags/tag139.xml><?xml version="1.0" encoding="utf-8"?>
<p:tagLst xmlns:p="http://schemas.openxmlformats.org/presentationml/2006/main">
  <p:tag name="MH" val="20151107102208"/>
  <p:tag name="MH_LIBRARY" val="GRAPHIC"/>
  <p:tag name="MH_TYPE" val="Other"/>
  <p:tag name="MH_ORDER" val="4"/>
</p:tagLst>
</file>

<file path=ppt/tags/tag14.xml><?xml version="1.0" encoding="utf-8"?>
<p:tagLst xmlns:p="http://schemas.openxmlformats.org/presentationml/2006/main">
  <p:tag name="KSO_WM_DIAGRAM_VIRTUALLY_FRAME" val="{&quot;height&quot;:293.6384251968504,&quot;left&quot;:237.35,&quot;top&quot;:106.95,&quot;width&quot;:748.05}"/>
</p:tagLst>
</file>

<file path=ppt/tags/tag140.xml><?xml version="1.0" encoding="utf-8"?>
<p:tagLst xmlns:p="http://schemas.openxmlformats.org/presentationml/2006/main">
  <p:tag name="MH" val="20151107102208"/>
  <p:tag name="MH_LIBRARY" val="GRAPHIC"/>
  <p:tag name="MH_TYPE" val="Other"/>
  <p:tag name="MH_ORDER" val="3"/>
</p:tagLst>
</file>

<file path=ppt/tags/tag141.xml><?xml version="1.0" encoding="utf-8"?>
<p:tagLst xmlns:p="http://schemas.openxmlformats.org/presentationml/2006/main">
  <p:tag name="MH" val="20151107102208"/>
  <p:tag name="MH_LIBRARY" val="GRAPHIC"/>
  <p:tag name="MH_TYPE" val="Other"/>
  <p:tag name="MH_ORDER" val="4"/>
</p:tagLst>
</file>

<file path=ppt/tags/tag142.xml><?xml version="1.0" encoding="utf-8"?>
<p:tagLst xmlns:p="http://schemas.openxmlformats.org/presentationml/2006/main">
  <p:tag name="MH" val="20151107102208"/>
  <p:tag name="MH_LIBRARY" val="GRAPHIC"/>
  <p:tag name="MH_TYPE" val="Other"/>
  <p:tag name="MH_ORDER" val="3"/>
</p:tagLst>
</file>

<file path=ppt/tags/tag143.xml><?xml version="1.0" encoding="utf-8"?>
<p:tagLst xmlns:p="http://schemas.openxmlformats.org/presentationml/2006/main">
  <p:tag name="MH" val="20151107102208"/>
  <p:tag name="MH_LIBRARY" val="GRAPHIC"/>
  <p:tag name="MH_TYPE" val="Other"/>
  <p:tag name="MH_ORDER" val="4"/>
</p:tagLst>
</file>

<file path=ppt/tags/tag144.xml><?xml version="1.0" encoding="utf-8"?>
<p:tagLst xmlns:p="http://schemas.openxmlformats.org/presentationml/2006/main">
  <p:tag name="MH" val="20151107102208"/>
  <p:tag name="MH_LIBRARY" val="GRAPHIC"/>
  <p:tag name="MH_TYPE" val="Other"/>
  <p:tag name="MH_ORDER" val="3"/>
</p:tagLst>
</file>

<file path=ppt/tags/tag145.xml><?xml version="1.0" encoding="utf-8"?>
<p:tagLst xmlns:p="http://schemas.openxmlformats.org/presentationml/2006/main">
  <p:tag name="MH" val="20151107102208"/>
  <p:tag name="MH_LIBRARY" val="GRAPHIC"/>
  <p:tag name="MH_TYPE" val="Other"/>
  <p:tag name="MH_ORDER" val="4"/>
</p:tagLst>
</file>

<file path=ppt/tags/tag146.xml><?xml version="1.0" encoding="utf-8"?>
<p:tagLst xmlns:p="http://schemas.openxmlformats.org/presentationml/2006/main">
  <p:tag name="MH" val="20151107102208"/>
  <p:tag name="MH_LIBRARY" val="GRAPHIC"/>
  <p:tag name="MH_TYPE" val="Other"/>
  <p:tag name="MH_ORDER" val="3"/>
</p:tagLst>
</file>

<file path=ppt/tags/tag147.xml><?xml version="1.0" encoding="utf-8"?>
<p:tagLst xmlns:p="http://schemas.openxmlformats.org/presentationml/2006/main">
  <p:tag name="MH" val="20151107102208"/>
  <p:tag name="MH_LIBRARY" val="GRAPHIC"/>
  <p:tag name="MH_TYPE" val="Other"/>
  <p:tag name="MH_ORDER" val="4"/>
</p:tagLst>
</file>

<file path=ppt/tags/tag148.xml><?xml version="1.0" encoding="utf-8"?>
<p:tagLst xmlns:p="http://schemas.openxmlformats.org/presentationml/2006/main">
  <p:tag name="MH" val="20151107102208"/>
  <p:tag name="MH_LIBRARY" val="GRAPHIC"/>
  <p:tag name="MH_TYPE" val="Other"/>
  <p:tag name="MH_ORDER" val="3"/>
</p:tagLst>
</file>

<file path=ppt/tags/tag149.xml><?xml version="1.0" encoding="utf-8"?>
<p:tagLst xmlns:p="http://schemas.openxmlformats.org/presentationml/2006/main">
  <p:tag name="MH" val="20151107102208"/>
  <p:tag name="MH_LIBRARY" val="GRAPHIC"/>
  <p:tag name="MH_TYPE" val="Other"/>
  <p:tag name="MH_ORDER" val="4"/>
</p:tagLst>
</file>

<file path=ppt/tags/tag15.xml><?xml version="1.0" encoding="utf-8"?>
<p:tagLst xmlns:p="http://schemas.openxmlformats.org/presentationml/2006/main">
  <p:tag name="KSO_WM_DIAGRAM_VIRTUALLY_FRAME" val="{&quot;height&quot;:293.6384251968504,&quot;left&quot;:237.35,&quot;top&quot;:106.95,&quot;width&quot;:748.05}"/>
</p:tagLst>
</file>

<file path=ppt/tags/tag150.xml><?xml version="1.0" encoding="utf-8"?>
<p:tagLst xmlns:p="http://schemas.openxmlformats.org/presentationml/2006/main">
  <p:tag name="MH" val="20151107102208"/>
  <p:tag name="MH_LIBRARY" val="GRAPHIC"/>
  <p:tag name="MH_TYPE" val="Other"/>
  <p:tag name="MH_ORDER" val="3"/>
</p:tagLst>
</file>

<file path=ppt/tags/tag151.xml><?xml version="1.0" encoding="utf-8"?>
<p:tagLst xmlns:p="http://schemas.openxmlformats.org/presentationml/2006/main">
  <p:tag name="MH" val="20151107102208"/>
  <p:tag name="MH_LIBRARY" val="GRAPHIC"/>
  <p:tag name="MH_TYPE" val="Other"/>
  <p:tag name="MH_ORDER" val="4"/>
</p:tagLst>
</file>

<file path=ppt/tags/tag152.xml><?xml version="1.0" encoding="utf-8"?>
<p:tagLst xmlns:p="http://schemas.openxmlformats.org/presentationml/2006/main">
  <p:tag name="MH" val="20151107102208"/>
  <p:tag name="MH_LIBRARY" val="GRAPHIC"/>
  <p:tag name="MH_TYPE" val="Other"/>
  <p:tag name="MH_ORDER" val="3"/>
</p:tagLst>
</file>

<file path=ppt/tags/tag153.xml><?xml version="1.0" encoding="utf-8"?>
<p:tagLst xmlns:p="http://schemas.openxmlformats.org/presentationml/2006/main">
  <p:tag name="MH" val="20151107102208"/>
  <p:tag name="MH_LIBRARY" val="GRAPHIC"/>
  <p:tag name="MH_TYPE" val="Other"/>
  <p:tag name="MH_ORDER" val="4"/>
</p:tagLst>
</file>

<file path=ppt/tags/tag154.xml><?xml version="1.0" encoding="utf-8"?>
<p:tagLst xmlns:p="http://schemas.openxmlformats.org/presentationml/2006/main">
  <p:tag name="KSO_WM_DIAGRAM_VIRTUALLY_FRAME" val="{&quot;height&quot;:477.9788942478064,&quot;left&quot;:160.79204938904007,&quot;top&quot;:63.15958230963092,&quot;width&quot;:621.0567685990685}"/>
</p:tagLst>
</file>

<file path=ppt/tags/tag155.xml><?xml version="1.0" encoding="utf-8"?>
<p:tagLst xmlns:p="http://schemas.openxmlformats.org/presentationml/2006/main">
  <p:tag name="KSO_WM_BEAUTIFY_FLAG" val="#wm#"/>
  <p:tag name="KSO_WM_UNIT_TYPE" val="l_h_i"/>
  <p:tag name="KSO_WM_UNIT_INDEX" val="1_1_1"/>
  <p:tag name="KSO_WM_UNIT_ID" val="diagram19882022_4*l_h_i*1_1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56.xml><?xml version="1.0" encoding="utf-8"?>
<p:tagLst xmlns:p="http://schemas.openxmlformats.org/presentationml/2006/main">
  <p:tag name="KSO_WM_BEAUTIFY_FLAG" val="#wm#"/>
  <p:tag name="KSO_WM_UNIT_TYPE" val="l_h_i"/>
  <p:tag name="KSO_WM_UNIT_INDEX" val="1_1_2"/>
  <p:tag name="KSO_WM_UNIT_ID" val="diagram19882022_4*l_h_i*1_1_2"/>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57.xml><?xml version="1.0" encoding="utf-8"?>
<p:tagLst xmlns:p="http://schemas.openxmlformats.org/presentationml/2006/main">
  <p:tag name="KSO_WM_BEAUTIFY_FLAG" val="#wm#"/>
  <p:tag name="KSO_WM_UNIT_TYPE" val="l_h_a"/>
  <p:tag name="KSO_WM_UNIT_INDEX" val="1_1_1"/>
  <p:tag name="KSO_WM_UNIT_ID" val="diagram19882022_4*l_h_a*1_1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58.xml><?xml version="1.0" encoding="utf-8"?>
<p:tagLst xmlns:p="http://schemas.openxmlformats.org/presentationml/2006/main">
  <p:tag name="KSO_WM_DIAGRAM_VIRTUALLY_FRAME" val="{&quot;height&quot;:477.9788942478064,&quot;left&quot;:160.79204938904007,&quot;top&quot;:63.15958230963092,&quot;width&quot;:621.0567685990685}"/>
</p:tagLst>
</file>

<file path=ppt/tags/tag159.xml><?xml version="1.0" encoding="utf-8"?>
<p:tagLst xmlns:p="http://schemas.openxmlformats.org/presentationml/2006/main">
  <p:tag name="KSO_WM_BEAUTIFY_FLAG" val="#wm#"/>
  <p:tag name="KSO_WM_UNIT_TYPE" val="l_h_i"/>
  <p:tag name="KSO_WM_UNIT_INDEX" val="1_2_1"/>
  <p:tag name="KSO_WM_UNIT_ID" val="diagram19882022_4*l_h_i*1_2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xml><?xml version="1.0" encoding="utf-8"?>
<p:tagLst xmlns:p="http://schemas.openxmlformats.org/presentationml/2006/main">
  <p:tag name="KSO_WM_DIAGRAM_VIRTUALLY_FRAME" val="{&quot;height&quot;:293.6384251968504,&quot;left&quot;:237.35,&quot;top&quot;:106.95,&quot;width&quot;:748.05}"/>
</p:tagLst>
</file>

<file path=ppt/tags/tag160.xml><?xml version="1.0" encoding="utf-8"?>
<p:tagLst xmlns:p="http://schemas.openxmlformats.org/presentationml/2006/main">
  <p:tag name="KSO_WM_BEAUTIFY_FLAG" val="#wm#"/>
  <p:tag name="KSO_WM_UNIT_TYPE" val="l_h_i"/>
  <p:tag name="KSO_WM_UNIT_INDEX" val="1_2_2"/>
  <p:tag name="KSO_WM_UNIT_ID" val="diagram19882022_4*l_h_i*1_2_2"/>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1.xml><?xml version="1.0" encoding="utf-8"?>
<p:tagLst xmlns:p="http://schemas.openxmlformats.org/presentationml/2006/main">
  <p:tag name="KSO_WM_BEAUTIFY_FLAG" val="#wm#"/>
  <p:tag name="KSO_WM_UNIT_TYPE" val="l_h_a"/>
  <p:tag name="KSO_WM_UNIT_INDEX" val="1_2_1"/>
  <p:tag name="KSO_WM_UNIT_ID" val="diagram19882022_4*l_h_a*1_2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2.xml><?xml version="1.0" encoding="utf-8"?>
<p:tagLst xmlns:p="http://schemas.openxmlformats.org/presentationml/2006/main">
  <p:tag name="KSO_WM_DIAGRAM_VIRTUALLY_FRAME" val="{&quot;height&quot;:477.9788942478064,&quot;left&quot;:160.79204938904007,&quot;top&quot;:63.15958230963092,&quot;width&quot;:621.0567685990685}"/>
</p:tagLst>
</file>

<file path=ppt/tags/tag163.xml><?xml version="1.0" encoding="utf-8"?>
<p:tagLst xmlns:p="http://schemas.openxmlformats.org/presentationml/2006/main">
  <p:tag name="KSO_WM_BEAUTIFY_FLAG" val="#wm#"/>
  <p:tag name="KSO_WM_UNIT_TYPE" val="l_h_i"/>
  <p:tag name="KSO_WM_UNIT_INDEX" val="1_3_1"/>
  <p:tag name="KSO_WM_UNIT_ID" val="diagram19882022_4*l_h_i*1_3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4.xml><?xml version="1.0" encoding="utf-8"?>
<p:tagLst xmlns:p="http://schemas.openxmlformats.org/presentationml/2006/main">
  <p:tag name="KSO_WM_BEAUTIFY_FLAG" val="#wm#"/>
  <p:tag name="KSO_WM_UNIT_TYPE" val="l_h_i"/>
  <p:tag name="KSO_WM_UNIT_INDEX" val="1_3_2"/>
  <p:tag name="KSO_WM_UNIT_ID" val="diagram19882022_4*l_h_i*1_3_2"/>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5.xml><?xml version="1.0" encoding="utf-8"?>
<p:tagLst xmlns:p="http://schemas.openxmlformats.org/presentationml/2006/main">
  <p:tag name="KSO_WM_BEAUTIFY_FLAG" val="#wm#"/>
  <p:tag name="KSO_WM_UNIT_TYPE" val="l_h_a"/>
  <p:tag name="KSO_WM_UNIT_INDEX" val="1_3_1"/>
  <p:tag name="KSO_WM_UNIT_ID" val="diagram19882022_4*l_h_a*1_3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6.xml><?xml version="1.0" encoding="utf-8"?>
<p:tagLst xmlns:p="http://schemas.openxmlformats.org/presentationml/2006/main">
  <p:tag name="KSO_WM_DIAGRAM_VIRTUALLY_FRAME" val="{&quot;height&quot;:477.9788942478064,&quot;left&quot;:160.79204938904007,&quot;top&quot;:63.15958230963092,&quot;width&quot;:621.0567685990685}"/>
</p:tagLst>
</file>

<file path=ppt/tags/tag167.xml><?xml version="1.0" encoding="utf-8"?>
<p:tagLst xmlns:p="http://schemas.openxmlformats.org/presentationml/2006/main">
  <p:tag name="KSO_WM_BEAUTIFY_FLAG" val="#wm#"/>
  <p:tag name="KSO_WM_UNIT_TYPE" val="l_h_i"/>
  <p:tag name="KSO_WM_UNIT_INDEX" val="1_4_1"/>
  <p:tag name="KSO_WM_UNIT_ID" val="diagram19882022_4*l_h_i*1_4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8.xml><?xml version="1.0" encoding="utf-8"?>
<p:tagLst xmlns:p="http://schemas.openxmlformats.org/presentationml/2006/main">
  <p:tag name="KSO_WM_BEAUTIFY_FLAG" val="#wm#"/>
  <p:tag name="KSO_WM_UNIT_TYPE" val="l_h_i"/>
  <p:tag name="KSO_WM_UNIT_INDEX" val="1_4_2"/>
  <p:tag name="KSO_WM_UNIT_ID" val="diagram19882022_4*l_h_i*1_4_2"/>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69.xml><?xml version="1.0" encoding="utf-8"?>
<p:tagLst xmlns:p="http://schemas.openxmlformats.org/presentationml/2006/main">
  <p:tag name="KSO_WM_BEAUTIFY_FLAG" val="#wm#"/>
  <p:tag name="KSO_WM_UNIT_TYPE" val="l_h_a"/>
  <p:tag name="KSO_WM_UNIT_INDEX" val="1_4_1"/>
  <p:tag name="KSO_WM_UNIT_ID" val="diagram19882022_4*l_h_a*1_4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7.xml><?xml version="1.0" encoding="utf-8"?>
<p:tagLst xmlns:p="http://schemas.openxmlformats.org/presentationml/2006/main">
  <p:tag name="KSO_WM_DIAGRAM_VIRTUALLY_FRAME" val="{&quot;height&quot;:293.6384251968504,&quot;left&quot;:237.35,&quot;top&quot;:106.95,&quot;width&quot;:748.05}"/>
</p:tagLst>
</file>

<file path=ppt/tags/tag170.xml><?xml version="1.0" encoding="utf-8"?>
<p:tagLst xmlns:p="http://schemas.openxmlformats.org/presentationml/2006/main">
  <p:tag name="KSO_WM_DIAGRAM_VIRTUALLY_FRAME" val="{&quot;height&quot;:477.9788942478064,&quot;left&quot;:160.79204938904007,&quot;top&quot;:63.15958230963092,&quot;width&quot;:621.0567685990685}"/>
</p:tagLst>
</file>

<file path=ppt/tags/tag171.xml><?xml version="1.0" encoding="utf-8"?>
<p:tagLst xmlns:p="http://schemas.openxmlformats.org/presentationml/2006/main">
  <p:tag name="KSO_WM_BEAUTIFY_FLAG" val="#wm#"/>
  <p:tag name="KSO_WM_UNIT_TYPE" val="l_h_i"/>
  <p:tag name="KSO_WM_UNIT_INDEX" val="1_5_1"/>
  <p:tag name="KSO_WM_UNIT_ID" val="diagram19882022_4*l_h_i*1_5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72.xml><?xml version="1.0" encoding="utf-8"?>
<p:tagLst xmlns:p="http://schemas.openxmlformats.org/presentationml/2006/main">
  <p:tag name="KSO_WM_BEAUTIFY_FLAG" val="#wm#"/>
  <p:tag name="KSO_WM_UNIT_TYPE" val="l_h_i"/>
  <p:tag name="KSO_WM_UNIT_INDEX" val="1_5_2"/>
  <p:tag name="KSO_WM_UNIT_ID" val="diagram19882022_4*l_h_i*1_5_2"/>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73.xml><?xml version="1.0" encoding="utf-8"?>
<p:tagLst xmlns:p="http://schemas.openxmlformats.org/presentationml/2006/main">
  <p:tag name="KSO_WM_DIAGRAM_VIRTUALLY_FRAME" val="{&quot;height&quot;:477.9788942478064,&quot;left&quot;:160.79204938904007,&quot;top&quot;:63.15958230963092,&quot;width&quot;:621.0567685990685}"/>
</p:tagLst>
</file>

<file path=ppt/tags/tag174.xml><?xml version="1.0" encoding="utf-8"?>
<p:tagLst xmlns:p="http://schemas.openxmlformats.org/presentationml/2006/main">
  <p:tag name="KSO_WM_BEAUTIFY_FLAG" val="#wm#"/>
  <p:tag name="KSO_WM_UNIT_TYPE" val="l_h_i"/>
  <p:tag name="KSO_WM_UNIT_INDEX" val="1_6_1"/>
  <p:tag name="KSO_WM_UNIT_ID" val="diagram19882022_4*l_h_i*1_6_1"/>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75.xml><?xml version="1.0" encoding="utf-8"?>
<p:tagLst xmlns:p="http://schemas.openxmlformats.org/presentationml/2006/main">
  <p:tag name="KSO_WM_BEAUTIFY_FLAG" val="#wm#"/>
  <p:tag name="KSO_WM_UNIT_TYPE" val="l_h_i"/>
  <p:tag name="KSO_WM_UNIT_INDEX" val="1_6_2"/>
  <p:tag name="KSO_WM_UNIT_ID" val="diagram19882022_4*l_h_i*1_6_2"/>
  <p:tag name="KSO_WM_TEMPLATE_INDEX" val="19882022"/>
  <p:tag name="KSO_WM_TAG_VERSION" val="2.0"/>
  <p:tag name="KSO_WM_DIAGRAM_GROUP_CODE" val="l1-1"/>
  <p:tag name="KSO_WM_DIAGRAM_VIRTUALLY_FRAME" val="{&quot;height&quot;:477.9788942478064,&quot;left&quot;:160.79204938904007,&quot;top&quot;:63.15958230963092,&quot;width&quot;:621.0567685990685}"/>
</p:tagLst>
</file>

<file path=ppt/tags/tag176.xml><?xml version="1.0" encoding="utf-8"?>
<p:tagLst xmlns:p="http://schemas.openxmlformats.org/presentationml/2006/main">
  <p:tag name="KSO_WM_UNIT_TYPE" val="l_h_a"/>
  <p:tag name="KSO_WM_UNIT_INDEX" val="1_4_1"/>
  <p:tag name="KSO_WM_UNIT_ID" val="diagram19882022_4*l_h_a*1_4_1"/>
  <p:tag name="KSO_WM_TEMPLATE_INDEX" val="19882022"/>
  <p:tag name="KSO_WM_TAG_VERSION" val="2.0"/>
  <p:tag name="KSO_WM_DIAGRAM_GROUP_CODE" val="l1-1"/>
  <p:tag name="KSO_WM_DIAGRAM_VIRTUALLY_FRAME" val="{&quot;height&quot;:499.5288635955616,&quot;left&quot;:159.29204938904007,&quot;top&quot;:52.00958230963094,&quot;width&quot;:621.0567685990685}"/>
</p:tagLst>
</file>

<file path=ppt/tags/tag177.xml><?xml version="1.0" encoding="utf-8"?>
<p:tagLst xmlns:p="http://schemas.openxmlformats.org/presentationml/2006/main">
  <p:tag name="KSO_WM_UNIT_TYPE" val="l_h_a"/>
  <p:tag name="KSO_WM_UNIT_INDEX" val="1_4_1"/>
  <p:tag name="KSO_WM_UNIT_ID" val="diagram19882022_4*l_h_a*1_4_1"/>
  <p:tag name="KSO_WM_TEMPLATE_INDEX" val="19882022"/>
  <p:tag name="KSO_WM_TAG_VERSION" val="2.0"/>
  <p:tag name="KSO_WM_DIAGRAM_GROUP_CODE" val="l1-1"/>
  <p:tag name="KSO_WM_DIAGRAM_VIRTUALLY_FRAME" val="{&quot;height&quot;:499.5288635955616,&quot;left&quot;:159.29204938904007,&quot;top&quot;:52.00958230963094,&quot;width&quot;:621.0567685990685}"/>
</p:tagLst>
</file>

<file path=ppt/tags/tag178.xml><?xml version="1.0" encoding="utf-8"?>
<p:tagLst xmlns:p="http://schemas.openxmlformats.org/presentationml/2006/main">
  <p:tag name="ISPRING_PRESENTATION_TITLE" val="墨绿色简约毕业答辩PPT模板"/>
  <p:tag name="commondata" val="eyJoZGlkIjoiOTk5YzJiMjA0OWM3NzVjZGE4MWQyNjlhMzViNDNiNTUifQ=="/>
</p:tagLst>
</file>

<file path=ppt/tags/tag18.xml><?xml version="1.0" encoding="utf-8"?>
<p:tagLst xmlns:p="http://schemas.openxmlformats.org/presentationml/2006/main">
  <p:tag name="KSO_WM_DIAGRAM_VIRTUALLY_FRAME" val="{&quot;height&quot;:293.6384251968504,&quot;left&quot;:237.35,&quot;top&quot;:106.95,&quot;width&quot;:748.05}"/>
</p:tagLst>
</file>

<file path=ppt/tags/tag19.xml><?xml version="1.0" encoding="utf-8"?>
<p:tagLst xmlns:p="http://schemas.openxmlformats.org/presentationml/2006/main">
  <p:tag name="KSO_WM_DIAGRAM_VIRTUALLY_FRAME" val="{&quot;height&quot;:293.6384251968504,&quot;left&quot;:237.35,&quot;top&quot;:106.95,&quot;width&quot;:748.05}"/>
</p:tagLst>
</file>

<file path=ppt/tags/tag2.xml><?xml version="1.0" encoding="utf-8"?>
<p:tagLst xmlns:p="http://schemas.openxmlformats.org/presentationml/2006/main">
  <p:tag name="KSO_WM_BEAUTIFY_FLAG" val="#wm#"/>
  <p:tag name="KSO_WM_UNIT_TYPE" val="l_h_i"/>
  <p:tag name="KSO_WM_UNIT_INDEX" val="1_1_1"/>
  <p:tag name="KSO_WM_UNIT_ID" val="diagram19882022_3*l_h_i*1_1_1"/>
  <p:tag name="KSO_WM_TEMPLATE_INDEX" val="19882022"/>
  <p:tag name="KSO_WM_TAG_VERSION" val="2.0"/>
  <p:tag name="KSO_WM_DIAGRAM_GROUP_CODE" val="l1-1"/>
  <p:tag name="KSO_WM_UNIT_SUBTYPE" val="d"/>
  <p:tag name="KSO_WM_DIAGRAM_VIRTUALLY_FRAME" val="{&quot;height&quot;:248.9841732283465,&quot;left&quot;:52.3,&quot;top&quot;:202.94582677165354,&quot;width&quot;:860.15}"/>
</p:tagLst>
</file>

<file path=ppt/tags/tag20.xml><?xml version="1.0" encoding="utf-8"?>
<p:tagLst xmlns:p="http://schemas.openxmlformats.org/presentationml/2006/main">
  <p:tag name="KSO_WM_DIAGRAM_VIRTUALLY_FRAME" val="{&quot;height&quot;:293.6384251968504,&quot;left&quot;:237.35,&quot;top&quot;:106.95,&quot;width&quot;:748.05}"/>
</p:tagLst>
</file>

<file path=ppt/tags/tag21.xml><?xml version="1.0" encoding="utf-8"?>
<p:tagLst xmlns:p="http://schemas.openxmlformats.org/presentationml/2006/main">
  <p:tag name="KSO_WM_DIAGRAM_VIRTUALLY_FRAME" val="{&quot;height&quot;:293.6384251968504,&quot;left&quot;:237.35,&quot;top&quot;:106.95,&quot;width&quot;:748.05}"/>
</p:tagLst>
</file>

<file path=ppt/tags/tag22.xml><?xml version="1.0" encoding="utf-8"?>
<p:tagLst xmlns:p="http://schemas.openxmlformats.org/presentationml/2006/main">
  <p:tag name="KSO_WM_DIAGRAM_VIRTUALLY_FRAME" val="{&quot;height&quot;:293.6384251968504,&quot;left&quot;:237.35,&quot;top&quot;:106.95,&quot;width&quot;:748.05}"/>
</p:tagLst>
</file>

<file path=ppt/tags/tag23.xml><?xml version="1.0" encoding="utf-8"?>
<p:tagLst xmlns:p="http://schemas.openxmlformats.org/presentationml/2006/main">
  <p:tag name="KSO_WM_DIAGRAM_VIRTUALLY_FRAME" val="{&quot;height&quot;:293.6384251968504,&quot;left&quot;:237.35,&quot;top&quot;:106.95,&quot;width&quot;:748.05}"/>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UNIT_TYPE" val="l_h_a"/>
  <p:tag name="KSO_WM_UNIT_INDEX" val="1_1_1"/>
  <p:tag name="KSO_WM_UNIT_ID" val="diagram19882022_3*l_h_a*1_1_1"/>
  <p:tag name="KSO_WM_TEMPLATE_INDEX" val="19882022"/>
  <p:tag name="KSO_WM_TAG_VERSION" val="2.0"/>
  <p:tag name="KSO_WM_DIAGRAM_GROUP_CODE" val="l1-1"/>
  <p:tag name="KSO_WM_DIAGRAM_VIRTUALLY_FRAME" val="{&quot;height&quot;:248.9841732283465,&quot;left&quot;:52.3,&quot;top&quot;:202.94582677165354,&quot;width&quot;:860.15}"/>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UNIT_TYPE" val="l_h_i"/>
  <p:tag name="KSO_WM_UNIT_INDEX" val="1_2_1"/>
  <p:tag name="KSO_WM_UNIT_ID" val="diagram19882022_3*l_h_i*1_2_1"/>
  <p:tag name="KSO_WM_TEMPLATE_INDEX" val="19882022"/>
  <p:tag name="KSO_WM_TAG_VERSION" val="2.0"/>
  <p:tag name="KSO_WM_DIAGRAM_GROUP_CODE" val="l1-1"/>
  <p:tag name="KSO_WM_UNIT_SUBTYPE" val="d"/>
  <p:tag name="KSO_WM_DIAGRAM_VIRTUALLY_FRAME" val="{&quot;height&quot;:248.9841732283465,&quot;left&quot;:52.3,&quot;top&quot;:202.94582677165354,&quot;width&quot;:860.15}"/>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MH" val="20151107092138"/>
  <p:tag name="MH_LIBRARY" val="GRAPHIC"/>
  <p:tag name="MH_TYPE" val="Other"/>
  <p:tag name="MH_ORDER" val="1"/>
  <p:tag name="KSO_WM_DIAGRAM_VIRTUALLY_FRAME" val="{&quot;height&quot;:245.01881889763777,&quot;left&quot;:-23.55,&quot;top&quot;:138,&quot;width&quot;:980.45}"/>
</p:tagLst>
</file>

<file path=ppt/tags/tag43.xml><?xml version="1.0" encoding="utf-8"?>
<p:tagLst xmlns:p="http://schemas.openxmlformats.org/presentationml/2006/main">
  <p:tag name="MH" val="20151107092138"/>
  <p:tag name="MH_LIBRARY" val="GRAPHIC"/>
  <p:tag name="MH_TYPE" val="Other"/>
  <p:tag name="MH_ORDER" val="2"/>
  <p:tag name="KSO_WM_DIAGRAM_VIRTUALLY_FRAME" val="{&quot;height&quot;:245.01881889763777,&quot;left&quot;:-23.55,&quot;top&quot;:138,&quot;width&quot;:980.45}"/>
</p:tagLst>
</file>

<file path=ppt/tags/tag44.xml><?xml version="1.0" encoding="utf-8"?>
<p:tagLst xmlns:p="http://schemas.openxmlformats.org/presentationml/2006/main">
  <p:tag name="MH" val="20151107092138"/>
  <p:tag name="MH_LIBRARY" val="GRAPHIC"/>
  <p:tag name="MH_TYPE" val="Other"/>
  <p:tag name="MH_ORDER" val="3"/>
  <p:tag name="KSO_WM_DIAGRAM_VIRTUALLY_FRAME" val="{&quot;height&quot;:245.01881889763777,&quot;left&quot;:-23.55,&quot;top&quot;:138,&quot;width&quot;:980.45}"/>
</p:tagLst>
</file>

<file path=ppt/tags/tag45.xml><?xml version="1.0" encoding="utf-8"?>
<p:tagLst xmlns:p="http://schemas.openxmlformats.org/presentationml/2006/main">
  <p:tag name="MH" val="20151107092138"/>
  <p:tag name="MH_LIBRARY" val="GRAPHIC"/>
  <p:tag name="MH_TYPE" val="Other"/>
  <p:tag name="MH_ORDER" val="4"/>
  <p:tag name="KSO_WM_DIAGRAM_VIRTUALLY_FRAME" val="{&quot;height&quot;:245.01881889763777,&quot;left&quot;:-23.55,&quot;top&quot;:138,&quot;width&quot;:980.45}"/>
</p:tagLst>
</file>

<file path=ppt/tags/tag46.xml><?xml version="1.0" encoding="utf-8"?>
<p:tagLst xmlns:p="http://schemas.openxmlformats.org/presentationml/2006/main">
  <p:tag name="MH" val="20151107092138"/>
  <p:tag name="MH_LIBRARY" val="GRAPHIC"/>
  <p:tag name="MH_TYPE" val="SubTitle"/>
  <p:tag name="MH_ORDER" val="1"/>
  <p:tag name="KSO_WM_DIAGRAM_VIRTUALLY_FRAME" val="{&quot;height&quot;:245.01881889763777,&quot;left&quot;:-23.55,&quot;top&quot;:138,&quot;width&quot;:980.45}"/>
</p:tagLst>
</file>

<file path=ppt/tags/tag47.xml><?xml version="1.0" encoding="utf-8"?>
<p:tagLst xmlns:p="http://schemas.openxmlformats.org/presentationml/2006/main">
  <p:tag name="MH" val="20151107092138"/>
  <p:tag name="MH_LIBRARY" val="GRAPHIC"/>
  <p:tag name="MH_TYPE" val="SubTitle"/>
  <p:tag name="MH_ORDER" val="2"/>
  <p:tag name="KSO_WM_DIAGRAM_VIRTUALLY_FRAME" val="{&quot;height&quot;:245.01881889763777,&quot;left&quot;:-23.55,&quot;top&quot;:138,&quot;width&quot;:980.45}"/>
</p:tagLst>
</file>

<file path=ppt/tags/tag48.xml><?xml version="1.0" encoding="utf-8"?>
<p:tagLst xmlns:p="http://schemas.openxmlformats.org/presentationml/2006/main">
  <p:tag name="MH" val="20151107092138"/>
  <p:tag name="MH_LIBRARY" val="GRAPHIC"/>
  <p:tag name="MH_TYPE" val="Text"/>
  <p:tag name="MH_ORDER" val="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UNIT_TYPE" val="l_h_i"/>
  <p:tag name="KSO_WM_UNIT_INDEX" val="1_3_1"/>
  <p:tag name="KSO_WM_UNIT_ID" val="diagram19882022_3*l_h_i*1_3_1"/>
  <p:tag name="KSO_WM_TEMPLATE_INDEX" val="19882022"/>
  <p:tag name="KSO_WM_TAG_VERSION" val="2.0"/>
  <p:tag name="KSO_WM_DIAGRAM_GROUP_CODE" val="l1-1"/>
  <p:tag name="KSO_WM_UNIT_SUBTYPE" val="d"/>
  <p:tag name="KSO_WM_DIAGRAM_VIRTUALLY_FRAME" val="{&quot;height&quot;:248.9841732283465,&quot;left&quot;:52.3,&quot;top&quot;:202.94582677165354,&quot;width&quot;:860.15}"/>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TYPE" val="l_h_i"/>
  <p:tag name="KSO_WM_UNIT_INDEX" val="1_3_1"/>
  <p:tag name="KSO_WM_UNIT_ID" val="diagram19882022_3*l_h_i*1_3_1"/>
  <p:tag name="KSO_WM_TEMPLATE_INDEX" val="19882022"/>
  <p:tag name="KSO_WM_TAG_VERSION" val="2.0"/>
  <p:tag name="KSO_WM_DIAGRAM_GROUP_CODE" val="l1-1"/>
  <p:tag name="KSO_WM_UNIT_SUBTYPE" val="d"/>
  <p:tag name="KSO_WM_DIAGRAM_VIRTUALLY_FRAME" val="{&quot;height&quot;:240.38415162454876,&quot;left&quot;:52.3,&quot;top&quot;:211.54584837545127,&quot;width&quot;:860.15}"/>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MH" val="20151107102208"/>
  <p:tag name="MH_LIBRARY" val="GRAPHIC"/>
  <p:tag name="MH_TYPE" val="Other"/>
  <p:tag name="MH_ORDER" val="3"/>
</p:tagLst>
</file>

<file path=ppt/tags/tag65.xml><?xml version="1.0" encoding="utf-8"?>
<p:tagLst xmlns:p="http://schemas.openxmlformats.org/presentationml/2006/main">
  <p:tag name="MH" val="20151107102208"/>
  <p:tag name="MH_LIBRARY" val="GRAPHIC"/>
  <p:tag name="MH_TYPE" val="Other"/>
  <p:tag name="MH_ORDER" val="4"/>
</p:tagLst>
</file>

<file path=ppt/tags/tag66.xml><?xml version="1.0" encoding="utf-8"?>
<p:tagLst xmlns:p="http://schemas.openxmlformats.org/presentationml/2006/main">
  <p:tag name="MH" val="20151107102208"/>
  <p:tag name="MH_LIBRARY" val="GRAPHIC"/>
  <p:tag name="MH_TYPE" val="Other"/>
  <p:tag name="MH_ORDER" val="3"/>
</p:tagLst>
</file>

<file path=ppt/tags/tag67.xml><?xml version="1.0" encoding="utf-8"?>
<p:tagLst xmlns:p="http://schemas.openxmlformats.org/presentationml/2006/main">
  <p:tag name="MH" val="20151107102208"/>
  <p:tag name="MH_LIBRARY" val="GRAPHIC"/>
  <p:tag name="MH_TYPE" val="Other"/>
  <p:tag name="MH_ORDER" val="4"/>
</p:tagLst>
</file>

<file path=ppt/tags/tag68.xml><?xml version="1.0" encoding="utf-8"?>
<p:tagLst xmlns:p="http://schemas.openxmlformats.org/presentationml/2006/main">
  <p:tag name="MH" val="20151107102208"/>
  <p:tag name="MH_LIBRARY" val="GRAPHIC"/>
  <p:tag name="MH_TYPE" val="Other"/>
  <p:tag name="MH_ORDER" val="3"/>
</p:tagLst>
</file>

<file path=ppt/tags/tag69.xml><?xml version="1.0" encoding="utf-8"?>
<p:tagLst xmlns:p="http://schemas.openxmlformats.org/presentationml/2006/main">
  <p:tag name="MH" val="20151107102208"/>
  <p:tag name="MH_LIBRARY" val="GRAPHIC"/>
  <p:tag name="MH_TYPE" val="Other"/>
  <p:tag name="MH_ORDER" val="4"/>
</p:tagLst>
</file>

<file path=ppt/tags/tag7.xml><?xml version="1.0" encoding="utf-8"?>
<p:tagLst xmlns:p="http://schemas.openxmlformats.org/presentationml/2006/main">
  <p:tag name="KSO_WM_UNIT_TYPE" val="l_h_i"/>
  <p:tag name="KSO_WM_UNIT_INDEX" val="1_1_2"/>
  <p:tag name="KSO_WM_UNIT_ID" val="diagram19882022_3*l_h_i*1_1_2"/>
  <p:tag name="KSO_WM_TEMPLATE_INDEX" val="19882022"/>
  <p:tag name="KSO_WM_TAG_VERSION" val="2.0"/>
  <p:tag name="KSO_WM_DIAGRAM_GROUP_CODE" val="l1-1"/>
  <p:tag name="KSO_WM_DIAGRAM_VIRTUALLY_FRAME" val="{&quot;height&quot;:248.98415162454876,&quot;left&quot;:52.3,&quot;top&quot;:202.94584837545128,&quot;width&quot;:860.15}"/>
</p:tagLst>
</file>

<file path=ppt/tags/tag70.xml><?xml version="1.0" encoding="utf-8"?>
<p:tagLst xmlns:p="http://schemas.openxmlformats.org/presentationml/2006/main">
  <p:tag name="MH" val="20151107102208"/>
  <p:tag name="MH_LIBRARY" val="GRAPHIC"/>
  <p:tag name="MH_TYPE" val="Other"/>
  <p:tag name="MH_ORDER" val="3"/>
</p:tagLst>
</file>

<file path=ppt/tags/tag71.xml><?xml version="1.0" encoding="utf-8"?>
<p:tagLst xmlns:p="http://schemas.openxmlformats.org/presentationml/2006/main">
  <p:tag name="MH" val="20151107102208"/>
  <p:tag name="MH_LIBRARY" val="GRAPHIC"/>
  <p:tag name="MH_TYPE" val="Other"/>
  <p:tag name="MH_ORDER" val="4"/>
</p:tagLst>
</file>

<file path=ppt/tags/tag72.xml><?xml version="1.0" encoding="utf-8"?>
<p:tagLst xmlns:p="http://schemas.openxmlformats.org/presentationml/2006/main">
  <p:tag name="MH" val="20151107102208"/>
  <p:tag name="MH_LIBRARY" val="GRAPHIC"/>
  <p:tag name="MH_TYPE" val="Other"/>
  <p:tag name="MH_ORDER" val="3"/>
</p:tagLst>
</file>

<file path=ppt/tags/tag73.xml><?xml version="1.0" encoding="utf-8"?>
<p:tagLst xmlns:p="http://schemas.openxmlformats.org/presentationml/2006/main">
  <p:tag name="MH" val="20151107102208"/>
  <p:tag name="MH_LIBRARY" val="GRAPHIC"/>
  <p:tag name="MH_TYPE" val="Other"/>
  <p:tag name="MH_ORDER" val="4"/>
</p:tagLst>
</file>

<file path=ppt/tags/tag74.xml><?xml version="1.0" encoding="utf-8"?>
<p:tagLst xmlns:p="http://schemas.openxmlformats.org/presentationml/2006/main">
  <p:tag name="MH" val="20151107102208"/>
  <p:tag name="MH_LIBRARY" val="GRAPHIC"/>
  <p:tag name="MH_TYPE" val="Other"/>
  <p:tag name="MH_ORDER" val="3"/>
</p:tagLst>
</file>

<file path=ppt/tags/tag75.xml><?xml version="1.0" encoding="utf-8"?>
<p:tagLst xmlns:p="http://schemas.openxmlformats.org/presentationml/2006/main">
  <p:tag name="MH" val="20151107102208"/>
  <p:tag name="MH_LIBRARY" val="GRAPHIC"/>
  <p:tag name="MH_TYPE" val="Other"/>
  <p:tag name="MH_ORDER" val="4"/>
</p:tagLst>
</file>

<file path=ppt/tags/tag76.xml><?xml version="1.0" encoding="utf-8"?>
<p:tagLst xmlns:p="http://schemas.openxmlformats.org/presentationml/2006/main">
  <p:tag name="MH" val="20151107102208"/>
  <p:tag name="MH_LIBRARY" val="GRAPHIC"/>
  <p:tag name="MH_TYPE" val="Other"/>
  <p:tag name="MH_ORDER" val="3"/>
</p:tagLst>
</file>

<file path=ppt/tags/tag77.xml><?xml version="1.0" encoding="utf-8"?>
<p:tagLst xmlns:p="http://schemas.openxmlformats.org/presentationml/2006/main">
  <p:tag name="MH" val="20151107102208"/>
  <p:tag name="MH_LIBRARY" val="GRAPHIC"/>
  <p:tag name="MH_TYPE" val="Other"/>
  <p:tag name="MH_ORDER" val="4"/>
</p:tagLst>
</file>

<file path=ppt/tags/tag78.xml><?xml version="1.0" encoding="utf-8"?>
<p:tagLst xmlns:p="http://schemas.openxmlformats.org/presentationml/2006/main">
  <p:tag name="MH" val="20151107102208"/>
  <p:tag name="MH_LIBRARY" val="GRAPHIC"/>
  <p:tag name="MH_TYPE" val="Other"/>
  <p:tag name="MH_ORDER" val="3"/>
</p:tagLst>
</file>

<file path=ppt/tags/tag79.xml><?xml version="1.0" encoding="utf-8"?>
<p:tagLst xmlns:p="http://schemas.openxmlformats.org/presentationml/2006/main">
  <p:tag name="MH" val="20151107102208"/>
  <p:tag name="MH_LIBRARY" val="GRAPHIC"/>
  <p:tag name="MH_TYPE" val="Other"/>
  <p:tag name="MH_ORDER" val="4"/>
</p:tagLst>
</file>

<file path=ppt/tags/tag8.xml><?xml version="1.0" encoding="utf-8"?>
<p:tagLst xmlns:p="http://schemas.openxmlformats.org/presentationml/2006/main">
  <p:tag name="KSO_WM_UNIT_TYPE" val="l_h_i"/>
  <p:tag name="KSO_WM_UNIT_INDEX" val="1_1_2"/>
  <p:tag name="KSO_WM_UNIT_ID" val="diagram19882022_3*l_h_i*1_1_2"/>
  <p:tag name="KSO_WM_TEMPLATE_INDEX" val="19882022"/>
  <p:tag name="KSO_WM_TAG_VERSION" val="2.0"/>
  <p:tag name="KSO_WM_DIAGRAM_GROUP_CODE" val="l1-1"/>
  <p:tag name="KSO_WM_DIAGRAM_VIRTUALLY_FRAME" val="{&quot;height&quot;:248.98415162454876,&quot;left&quot;:52.3,&quot;top&quot;:202.94584837545128,&quot;width&quot;:860.15}"/>
</p:tagLst>
</file>

<file path=ppt/tags/tag80.xml><?xml version="1.0" encoding="utf-8"?>
<p:tagLst xmlns:p="http://schemas.openxmlformats.org/presentationml/2006/main">
  <p:tag name="MH" val="20151107102208"/>
  <p:tag name="MH_LIBRARY" val="GRAPHIC"/>
  <p:tag name="MH_TYPE" val="Other"/>
  <p:tag name="MH_ORDER" val="3"/>
</p:tagLst>
</file>

<file path=ppt/tags/tag81.xml><?xml version="1.0" encoding="utf-8"?>
<p:tagLst xmlns:p="http://schemas.openxmlformats.org/presentationml/2006/main">
  <p:tag name="MH" val="20151107102208"/>
  <p:tag name="MH_LIBRARY" val="GRAPHIC"/>
  <p:tag name="MH_TYPE" val="Other"/>
  <p:tag name="MH_ORDER" val="4"/>
</p:tagLst>
</file>

<file path=ppt/tags/tag82.xml><?xml version="1.0" encoding="utf-8"?>
<p:tagLst xmlns:p="http://schemas.openxmlformats.org/presentationml/2006/main">
  <p:tag name="MH" val="20151107102208"/>
  <p:tag name="MH_LIBRARY" val="GRAPHIC"/>
  <p:tag name="MH_TYPE" val="Other"/>
  <p:tag name="MH_ORDER" val="3"/>
</p:tagLst>
</file>

<file path=ppt/tags/tag83.xml><?xml version="1.0" encoding="utf-8"?>
<p:tagLst xmlns:p="http://schemas.openxmlformats.org/presentationml/2006/main">
  <p:tag name="MH" val="20151107102208"/>
  <p:tag name="MH_LIBRARY" val="GRAPHIC"/>
  <p:tag name="MH_TYPE" val="Other"/>
  <p:tag name="MH_ORDER" val="4"/>
</p:tagLst>
</file>

<file path=ppt/tags/tag84.xml><?xml version="1.0" encoding="utf-8"?>
<p:tagLst xmlns:p="http://schemas.openxmlformats.org/presentationml/2006/main">
  <p:tag name="MH" val="20151107102208"/>
  <p:tag name="MH_LIBRARY" val="GRAPHIC"/>
  <p:tag name="MH_TYPE" val="Other"/>
  <p:tag name="MH_ORDER" val="3"/>
</p:tagLst>
</file>

<file path=ppt/tags/tag85.xml><?xml version="1.0" encoding="utf-8"?>
<p:tagLst xmlns:p="http://schemas.openxmlformats.org/presentationml/2006/main">
  <p:tag name="MH" val="20151107102208"/>
  <p:tag name="MH_LIBRARY" val="GRAPHIC"/>
  <p:tag name="MH_TYPE" val="Other"/>
  <p:tag name="MH_ORDER" val="4"/>
</p:tagLst>
</file>

<file path=ppt/tags/tag86.xml><?xml version="1.0" encoding="utf-8"?>
<p:tagLst xmlns:p="http://schemas.openxmlformats.org/presentationml/2006/main">
  <p:tag name="MH" val="20151107102208"/>
  <p:tag name="MH_LIBRARY" val="GRAPHIC"/>
  <p:tag name="MH_TYPE" val="Other"/>
  <p:tag name="MH_ORDER" val="3"/>
</p:tagLst>
</file>

<file path=ppt/tags/tag87.xml><?xml version="1.0" encoding="utf-8"?>
<p:tagLst xmlns:p="http://schemas.openxmlformats.org/presentationml/2006/main">
  <p:tag name="MH" val="20151107102208"/>
  <p:tag name="MH_LIBRARY" val="GRAPHIC"/>
  <p:tag name="MH_TYPE" val="Other"/>
  <p:tag name="MH_ORDER" val="4"/>
</p:tagLst>
</file>

<file path=ppt/tags/tag88.xml><?xml version="1.0" encoding="utf-8"?>
<p:tagLst xmlns:p="http://schemas.openxmlformats.org/presentationml/2006/main">
  <p:tag name="MH" val="20151107102208"/>
  <p:tag name="MH_LIBRARY" val="GRAPHIC"/>
  <p:tag name="MH_TYPE" val="Other"/>
  <p:tag name="MH_ORDER" val="3"/>
</p:tagLst>
</file>

<file path=ppt/tags/tag89.xml><?xml version="1.0" encoding="utf-8"?>
<p:tagLst xmlns:p="http://schemas.openxmlformats.org/presentationml/2006/main">
  <p:tag name="MH" val="20151107102208"/>
  <p:tag name="MH_LIBRARY" val="GRAPHIC"/>
  <p:tag name="MH_TYPE" val="Other"/>
  <p:tag name="MH_ORDER" val="4"/>
</p:tagLst>
</file>

<file path=ppt/tags/tag9.xml><?xml version="1.0" encoding="utf-8"?>
<p:tagLst xmlns:p="http://schemas.openxmlformats.org/presentationml/2006/main">
  <p:tag name="KSO_WM_UNIT_TYPE" val="l_h_i"/>
  <p:tag name="KSO_WM_UNIT_INDEX" val="1_1_2"/>
  <p:tag name="KSO_WM_UNIT_ID" val="diagram19882022_3*l_h_i*1_1_2"/>
  <p:tag name="KSO_WM_TEMPLATE_INDEX" val="19882022"/>
  <p:tag name="KSO_WM_TAG_VERSION" val="2.0"/>
  <p:tag name="KSO_WM_DIAGRAM_GROUP_CODE" val="l1-1"/>
  <p:tag name="KSO_WM_DIAGRAM_VIRTUALLY_FRAME" val="{&quot;height&quot;:248.98415162454876,&quot;left&quot;:52.3,&quot;top&quot;:202.94584837545128,&quot;width&quot;:860.15}"/>
</p:tagLst>
</file>

<file path=ppt/tags/tag90.xml><?xml version="1.0" encoding="utf-8"?>
<p:tagLst xmlns:p="http://schemas.openxmlformats.org/presentationml/2006/main">
  <p:tag name="MH" val="20151107102208"/>
  <p:tag name="MH_LIBRARY" val="GRAPHIC"/>
  <p:tag name="MH_TYPE" val="Other"/>
  <p:tag name="MH_ORDER" val="3"/>
</p:tagLst>
</file>

<file path=ppt/tags/tag91.xml><?xml version="1.0" encoding="utf-8"?>
<p:tagLst xmlns:p="http://schemas.openxmlformats.org/presentationml/2006/main">
  <p:tag name="MH" val="20151107102208"/>
  <p:tag name="MH_LIBRARY" val="GRAPHIC"/>
  <p:tag name="MH_TYPE" val="Other"/>
  <p:tag name="MH_ORDER" val="4"/>
</p:tagLst>
</file>

<file path=ppt/tags/tag92.xml><?xml version="1.0" encoding="utf-8"?>
<p:tagLst xmlns:p="http://schemas.openxmlformats.org/presentationml/2006/main">
  <p:tag name="MH" val="20151107102208"/>
  <p:tag name="MH_LIBRARY" val="GRAPHIC"/>
  <p:tag name="MH_TYPE" val="Other"/>
  <p:tag name="MH_ORDER" val="3"/>
</p:tagLst>
</file>

<file path=ppt/tags/tag93.xml><?xml version="1.0" encoding="utf-8"?>
<p:tagLst xmlns:p="http://schemas.openxmlformats.org/presentationml/2006/main">
  <p:tag name="MH" val="20151107102208"/>
  <p:tag name="MH_LIBRARY" val="GRAPHIC"/>
  <p:tag name="MH_TYPE" val="Other"/>
  <p:tag name="MH_ORDER" val="4"/>
</p:tagLst>
</file>

<file path=ppt/tags/tag94.xml><?xml version="1.0" encoding="utf-8"?>
<p:tagLst xmlns:p="http://schemas.openxmlformats.org/presentationml/2006/main">
  <p:tag name="MH" val="20151107102208"/>
  <p:tag name="MH_LIBRARY" val="GRAPHIC"/>
  <p:tag name="MH_TYPE" val="Other"/>
  <p:tag name="MH_ORDER" val="3"/>
</p:tagLst>
</file>

<file path=ppt/tags/tag95.xml><?xml version="1.0" encoding="utf-8"?>
<p:tagLst xmlns:p="http://schemas.openxmlformats.org/presentationml/2006/main">
  <p:tag name="MH" val="20151107102208"/>
  <p:tag name="MH_LIBRARY" val="GRAPHIC"/>
  <p:tag name="MH_TYPE" val="Other"/>
  <p:tag name="MH_ORDER" val="4"/>
</p:tagLst>
</file>

<file path=ppt/tags/tag96.xml><?xml version="1.0" encoding="utf-8"?>
<p:tagLst xmlns:p="http://schemas.openxmlformats.org/presentationml/2006/main">
  <p:tag name="MH" val="20151107102208"/>
  <p:tag name="MH_LIBRARY" val="GRAPHIC"/>
  <p:tag name="MH_TYPE" val="Other"/>
  <p:tag name="MH_ORDER" val="3"/>
</p:tagLst>
</file>

<file path=ppt/tags/tag97.xml><?xml version="1.0" encoding="utf-8"?>
<p:tagLst xmlns:p="http://schemas.openxmlformats.org/presentationml/2006/main">
  <p:tag name="MH" val="20151107102208"/>
  <p:tag name="MH_LIBRARY" val="GRAPHIC"/>
  <p:tag name="MH_TYPE" val="Other"/>
  <p:tag name="MH_ORDER" val="4"/>
</p:tagLst>
</file>

<file path=ppt/tags/tag98.xml><?xml version="1.0" encoding="utf-8"?>
<p:tagLst xmlns:p="http://schemas.openxmlformats.org/presentationml/2006/main">
  <p:tag name="MH" val="20151107102208"/>
  <p:tag name="MH_LIBRARY" val="GRAPHIC"/>
  <p:tag name="MH_TYPE" val="Other"/>
  <p:tag name="MH_ORDER" val="3"/>
</p:tagLst>
</file>

<file path=ppt/tags/tag99.xml><?xml version="1.0" encoding="utf-8"?>
<p:tagLst xmlns:p="http://schemas.openxmlformats.org/presentationml/2006/main">
  <p:tag name="MH" val="20151107102208"/>
  <p:tag name="MH_LIBRARY" val="GRAPHIC"/>
  <p:tag name="MH_TYPE" val="Other"/>
  <p:tag name="MH_ORDER" val="4"/>
</p:tagLst>
</file>

<file path=ppt/theme/theme1.xml><?xml version="1.0" encoding="utf-8"?>
<a:theme xmlns:a="http://schemas.openxmlformats.org/drawingml/2006/main" name="自定义设计方案">
  <a:themeElements>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j5xy4gzh">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4067</Words>
  <Application>WPS 演示</Application>
  <PresentationFormat>宽屏</PresentationFormat>
  <Paragraphs>414</Paragraphs>
  <Slides>55</Slides>
  <Notes>29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55</vt:i4>
      </vt:variant>
    </vt:vector>
  </HeadingPairs>
  <TitlesOfParts>
    <vt:vector size="70" baseType="lpstr">
      <vt:lpstr>Arial</vt:lpstr>
      <vt:lpstr>宋体</vt:lpstr>
      <vt:lpstr>Wingdings</vt:lpstr>
      <vt:lpstr>Calibri</vt:lpstr>
      <vt:lpstr>Calibri Light</vt:lpstr>
      <vt:lpstr>方正小标宋简体</vt:lpstr>
      <vt:lpstr>楷体_GB2312</vt:lpstr>
      <vt:lpstr>张海山锐线体简</vt:lpstr>
      <vt:lpstr>华文中宋</vt:lpstr>
      <vt:lpstr>微软雅黑</vt:lpstr>
      <vt:lpstr>仿宋_GB2312</vt:lpstr>
      <vt:lpstr>Arial Unicode MS</vt:lpstr>
      <vt:lpstr>字魂59号-创粗黑</vt:lpstr>
      <vt:lpstr>黑体</vt:lpstr>
      <vt:lpstr>自定义设计方案</vt:lpstr>
      <vt:lpstr>PowerPoint 演示文稿</vt:lpstr>
      <vt:lpstr>PowerPoint 演示文稿</vt:lpstr>
      <vt:lpstr>PowerPoint 演示文稿</vt:lpstr>
      <vt:lpstr>PowerPoint 演示文稿</vt:lpstr>
      <vt:lpstr>1.1使用便利性</vt:lpstr>
      <vt:lpstr>1.2费用经济性</vt:lpstr>
      <vt:lpstr>1.3逻辑合理性 </vt:lpstr>
      <vt:lpstr>PowerPoint 演示文稿</vt:lpstr>
      <vt:lpstr>PowerPoint 演示文稿</vt:lpstr>
      <vt:lpstr>2.1进入平台 </vt:lpstr>
      <vt:lpstr>2.1进入平台 </vt:lpstr>
      <vt:lpstr>2.1进入平台 </vt:lpstr>
      <vt:lpstr>2.1进入平台 </vt:lpstr>
      <vt:lpstr>2.2申请行程。 </vt:lpstr>
      <vt:lpstr>2.2申请行程 </vt:lpstr>
      <vt:lpstr>2.3行程审批 </vt:lpstr>
      <vt:lpstr>2.3行程审批 </vt:lpstr>
      <vt:lpstr>2.4授信订票 </vt:lpstr>
      <vt:lpstr>2.4授信订票 </vt:lpstr>
      <vt:lpstr>2.4授信订票 </vt:lpstr>
      <vt:lpstr>2.4授信订票 </vt:lpstr>
      <vt:lpstr>2.4授信订票 </vt:lpstr>
      <vt:lpstr>2.4授信订票 </vt:lpstr>
      <vt:lpstr>2.4授信订票 </vt:lpstr>
      <vt:lpstr>2.4授信订票 </vt:lpstr>
      <vt:lpstr>2.4授信订票 </vt:lpstr>
      <vt:lpstr>2.4授信订票 </vt:lpstr>
      <vt:lpstr>2.5延长行程 </vt:lpstr>
      <vt:lpstr>2.5延长行程</vt:lpstr>
      <vt:lpstr>2.6完成行程 </vt:lpstr>
      <vt:lpstr>2.7补助报销 </vt:lpstr>
      <vt:lpstr>2.7补助报销 </vt:lpstr>
      <vt:lpstr>2.7补助报销 </vt:lpstr>
      <vt:lpstr>PowerPoint 演示文稿</vt:lpstr>
      <vt:lpstr>PowerPoint 演示文稿</vt:lpstr>
      <vt:lpstr>3.1进入应用 </vt:lpstr>
      <vt:lpstr>3.1进入应用 </vt:lpstr>
      <vt:lpstr>3.1进入应用 </vt:lpstr>
      <vt:lpstr>3.1进入应用 </vt:lpstr>
      <vt:lpstr>3.2申请行程。 </vt:lpstr>
      <vt:lpstr>3.2申请行程。 </vt:lpstr>
      <vt:lpstr>3.3行程审批 </vt:lpstr>
      <vt:lpstr>3.4授信订票 </vt:lpstr>
      <vt:lpstr>3.4授信订票 </vt:lpstr>
      <vt:lpstr>3.5延长行程 </vt:lpstr>
      <vt:lpstr>3.6完成行程 </vt:lpstr>
      <vt:lpstr>3.7补助报销-在网页端申请 </vt:lpstr>
      <vt:lpstr>3.7补助报销-在网页端申请  </vt:lpstr>
      <vt:lpstr>3.7补助报销-在网页端申请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墨绿色简约毕业答辩PPT模板</dc:title>
  <dc:creator>Administrator</dc:creator>
  <cp:lastModifiedBy>Ll</cp:lastModifiedBy>
  <cp:revision>261</cp:revision>
  <dcterms:created xsi:type="dcterms:W3CDTF">2015-04-21T03:02:00Z</dcterms:created>
  <dcterms:modified xsi:type="dcterms:W3CDTF">2024-07-04T02:42:38Z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D5BEC24CE1324B5F991E125E6C2C1E14_13</vt:lpwstr>
  </property>
</Properties>
</file>