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12"/>
  </p:handoutMasterIdLst>
  <p:sldIdLst>
    <p:sldId id="863" r:id="rId3"/>
    <p:sldId id="709" r:id="rId5"/>
    <p:sldId id="864" r:id="rId6"/>
    <p:sldId id="874" r:id="rId7"/>
    <p:sldId id="865" r:id="rId8"/>
    <p:sldId id="875" r:id="rId9"/>
    <p:sldId id="895" r:id="rId10"/>
    <p:sldId id="647" r:id="rId11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微软雅黑" panose="020B0503020204020204" pitchFamily="34" charset="-122"/>
      <p:regular r:id="rId21"/>
    </p:embeddedFont>
    <p:embeddedFont>
      <p:font typeface="仿宋_GB2312" panose="02010609030101010101" charset="-122"/>
      <p:regular r:id="rId22"/>
    </p:embeddedFont>
    <p:embeddedFont>
      <p:font typeface="仿宋" panose="02010609060101010101" charset="-122"/>
      <p:regular r:id="rId23"/>
    </p:embeddedFont>
    <p:embeddedFont>
      <p:font typeface="华文琥珀" panose="02010800040101010101" charset="-122"/>
      <p:regular r:id="rId24"/>
    </p:embeddedFont>
  </p:embeddedFontLst>
  <p:custDataLst>
    <p:tags r:id="rId25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5" userDrawn="1">
          <p15:clr>
            <a:srgbClr val="A4A3A4"/>
          </p15:clr>
        </p15:guide>
        <p15:guide id="2" pos="285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刘思蜀" initials="刘思蜀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00"/>
    <a:srgbClr val="003300"/>
    <a:srgbClr val="00CC00"/>
    <a:srgbClr val="FFCC00"/>
    <a:srgbClr val="800000"/>
    <a:srgbClr val="66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75"/>
        <p:guide pos="28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font" Target="fonts/font8.fntdata"/><Relationship Id="rId23" Type="http://schemas.openxmlformats.org/officeDocument/2006/relationships/font" Target="fonts/font7.fntdata"/><Relationship Id="rId22" Type="http://schemas.openxmlformats.org/officeDocument/2006/relationships/font" Target="fonts/font6.fntdata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B09C711-D4A9-46E1-AACF-D305E4BE56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90BA7A-31F3-4C11-8AD2-5220662944AA}" type="datetimeFigureOut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en-US" altLang="zh-CN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z="1200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Rectangle 2"/>
          <p:cNvSpPr>
            <a:spLocks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386" name="Rectangle 3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FF97E8-807E-452B-8EAE-1A77B497D153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D463EF-2AF4-4C48-9C8D-9EE85766CE75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0C12A1-A87B-4013-8FEE-2C04D0DBB48F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 userDrawn="1"/>
        </p:nvGrpSpPr>
        <p:grpSpPr>
          <a:xfrm>
            <a:off x="0" y="3279342"/>
            <a:ext cx="9144000" cy="3830770"/>
            <a:chOff x="0" y="2755078"/>
            <a:chExt cx="12192000" cy="4872999"/>
          </a:xfrm>
        </p:grpSpPr>
        <p:sp>
          <p:nvSpPr>
            <p:cNvPr id="53" name="任意多边形 52"/>
            <p:cNvSpPr/>
            <p:nvPr/>
          </p:nvSpPr>
          <p:spPr bwMode="auto">
            <a:xfrm>
              <a:off x="0" y="3714103"/>
              <a:ext cx="12191999" cy="3913974"/>
            </a:xfrm>
            <a:custGeom>
              <a:avLst/>
              <a:gdLst>
                <a:gd name="connsiteX0" fmla="*/ 17016412 w 17016412"/>
                <a:gd name="connsiteY0" fmla="*/ 0 h 5462746"/>
                <a:gd name="connsiteX1" fmla="*/ 17016412 w 17016412"/>
                <a:gd name="connsiteY1" fmla="*/ 2552786 h 5462746"/>
                <a:gd name="connsiteX2" fmla="*/ 16814390 w 17016412"/>
                <a:gd name="connsiteY2" fmla="*/ 2715431 h 5462746"/>
                <a:gd name="connsiteX3" fmla="*/ 124008 w 17016412"/>
                <a:gd name="connsiteY3" fmla="*/ 4985526 h 5462746"/>
                <a:gd name="connsiteX4" fmla="*/ 0 w 17016412"/>
                <a:gd name="connsiteY4" fmla="*/ 4966560 h 5462746"/>
                <a:gd name="connsiteX5" fmla="*/ 0 w 17016412"/>
                <a:gd name="connsiteY5" fmla="*/ 2336137 h 5462746"/>
                <a:gd name="connsiteX6" fmla="*/ 9435 w 17016412"/>
                <a:gd name="connsiteY6" fmla="*/ 2340376 h 5462746"/>
                <a:gd name="connsiteX7" fmla="*/ 16958454 w 17016412"/>
                <a:gd name="connsiteY7" fmla="*/ 50029 h 546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2" h="5462746">
                  <a:moveTo>
                    <a:pt x="17016412" y="0"/>
                  </a:moveTo>
                  <a:lnTo>
                    <a:pt x="17016412" y="2552786"/>
                  </a:lnTo>
                  <a:lnTo>
                    <a:pt x="16814390" y="2715431"/>
                  </a:lnTo>
                  <a:cubicBezTo>
                    <a:pt x="14951438" y="4156589"/>
                    <a:pt x="10245367" y="6466979"/>
                    <a:pt x="124008" y="4985526"/>
                  </a:cubicBezTo>
                  <a:lnTo>
                    <a:pt x="0" y="4966560"/>
                  </a:lnTo>
                  <a:lnTo>
                    <a:pt x="0" y="2336137"/>
                  </a:lnTo>
                  <a:lnTo>
                    <a:pt x="9435" y="2340376"/>
                  </a:lnTo>
                  <a:cubicBezTo>
                    <a:pt x="2445699" y="3419552"/>
                    <a:pt x="9934616" y="5938503"/>
                    <a:pt x="16958454" y="50029"/>
                  </a:cubicBezTo>
                  <a:close/>
                </a:path>
              </a:pathLst>
            </a:custGeom>
            <a:gradFill>
              <a:gsLst>
                <a:gs pos="0">
                  <a:srgbClr val="41A377">
                    <a:alpha val="50000"/>
                  </a:srgbClr>
                </a:gs>
                <a:gs pos="100000">
                  <a:srgbClr val="41A377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0"/>
            </a:p>
          </p:txBody>
        </p:sp>
        <p:sp>
          <p:nvSpPr>
            <p:cNvPr id="54" name="任意多边形 53"/>
            <p:cNvSpPr/>
            <p:nvPr/>
          </p:nvSpPr>
          <p:spPr bwMode="auto">
            <a:xfrm>
              <a:off x="0" y="3249390"/>
              <a:ext cx="12191999" cy="3879474"/>
            </a:xfrm>
            <a:custGeom>
              <a:avLst/>
              <a:gdLst>
                <a:gd name="connsiteX0" fmla="*/ 17016412 w 17016412"/>
                <a:gd name="connsiteY0" fmla="*/ 0 h 5414594"/>
                <a:gd name="connsiteX1" fmla="*/ 17016412 w 17016412"/>
                <a:gd name="connsiteY1" fmla="*/ 2547045 h 5414594"/>
                <a:gd name="connsiteX2" fmla="*/ 16867418 w 17016412"/>
                <a:gd name="connsiteY2" fmla="*/ 2667106 h 5414594"/>
                <a:gd name="connsiteX3" fmla="*/ 176567 w 17016412"/>
                <a:gd name="connsiteY3" fmla="*/ 4936294 h 5414594"/>
                <a:gd name="connsiteX4" fmla="*/ 0 w 17016412"/>
                <a:gd name="connsiteY4" fmla="*/ 4909257 h 5414594"/>
                <a:gd name="connsiteX5" fmla="*/ 0 w 17016412"/>
                <a:gd name="connsiteY5" fmla="*/ 2263591 h 5414594"/>
                <a:gd name="connsiteX6" fmla="*/ 62118 w 17016412"/>
                <a:gd name="connsiteY6" fmla="*/ 2291483 h 5414594"/>
                <a:gd name="connsiteX7" fmla="*/ 17014584 w 17016412"/>
                <a:gd name="connsiteY7" fmla="*/ 1578 h 541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2" h="5414594">
                  <a:moveTo>
                    <a:pt x="17016412" y="0"/>
                  </a:moveTo>
                  <a:lnTo>
                    <a:pt x="17016412" y="2547045"/>
                  </a:lnTo>
                  <a:lnTo>
                    <a:pt x="16867418" y="2667106"/>
                  </a:lnTo>
                  <a:cubicBezTo>
                    <a:pt x="15005325" y="4108844"/>
                    <a:pt x="10300401" y="6419937"/>
                    <a:pt x="176567" y="4936294"/>
                  </a:cubicBezTo>
                  <a:lnTo>
                    <a:pt x="0" y="4909257"/>
                  </a:lnTo>
                  <a:lnTo>
                    <a:pt x="0" y="2263591"/>
                  </a:lnTo>
                  <a:lnTo>
                    <a:pt x="62118" y="2291483"/>
                  </a:lnTo>
                  <a:cubicBezTo>
                    <a:pt x="2499233" y="3370451"/>
                    <a:pt x="9990565" y="5888916"/>
                    <a:pt x="17014584" y="1578"/>
                  </a:cubicBezTo>
                  <a:close/>
                </a:path>
              </a:pathLst>
            </a:custGeom>
            <a:gradFill>
              <a:gsLst>
                <a:gs pos="0">
                  <a:srgbClr val="3A7B78"/>
                </a:gs>
                <a:gs pos="100000">
                  <a:srgbClr val="3A7B7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0"/>
            </a:p>
          </p:txBody>
        </p:sp>
        <p:sp>
          <p:nvSpPr>
            <p:cNvPr id="55" name="任意多边形 54"/>
            <p:cNvSpPr/>
            <p:nvPr/>
          </p:nvSpPr>
          <p:spPr bwMode="auto">
            <a:xfrm>
              <a:off x="1" y="3696496"/>
              <a:ext cx="12191999" cy="3033019"/>
            </a:xfrm>
            <a:custGeom>
              <a:avLst/>
              <a:gdLst>
                <a:gd name="connsiteX0" fmla="*/ 17016413 w 17016413"/>
                <a:gd name="connsiteY0" fmla="*/ 0 h 4233194"/>
                <a:gd name="connsiteX1" fmla="*/ 17016413 w 17016413"/>
                <a:gd name="connsiteY1" fmla="*/ 2384290 h 4233194"/>
                <a:gd name="connsiteX2" fmla="*/ 16906021 w 17016413"/>
                <a:gd name="connsiteY2" fmla="*/ 2452597 h 4233194"/>
                <a:gd name="connsiteX3" fmla="*/ 365278 w 17016413"/>
                <a:gd name="connsiteY3" fmla="*/ 3134779 h 4233194"/>
                <a:gd name="connsiteX4" fmla="*/ 0 w 17016413"/>
                <a:gd name="connsiteY4" fmla="*/ 3046871 h 4233194"/>
                <a:gd name="connsiteX5" fmla="*/ 0 w 17016413"/>
                <a:gd name="connsiteY5" fmla="*/ 218261 h 4233194"/>
                <a:gd name="connsiteX6" fmla="*/ 19908 w 17016413"/>
                <a:gd name="connsiteY6" fmla="*/ 230362 h 4233194"/>
                <a:gd name="connsiteX7" fmla="*/ 16676361 w 17016413"/>
                <a:gd name="connsiteY7" fmla="*/ 217835 h 423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3" h="4233194">
                  <a:moveTo>
                    <a:pt x="17016413" y="0"/>
                  </a:moveTo>
                  <a:lnTo>
                    <a:pt x="17016413" y="2384290"/>
                  </a:lnTo>
                  <a:lnTo>
                    <a:pt x="16906021" y="2452597"/>
                  </a:lnTo>
                  <a:cubicBezTo>
                    <a:pt x="14765913" y="3719273"/>
                    <a:pt x="9884288" y="5360930"/>
                    <a:pt x="365278" y="3134779"/>
                  </a:cubicBezTo>
                  <a:lnTo>
                    <a:pt x="0" y="3046871"/>
                  </a:lnTo>
                  <a:lnTo>
                    <a:pt x="0" y="218261"/>
                  </a:lnTo>
                  <a:lnTo>
                    <a:pt x="19908" y="230362"/>
                  </a:lnTo>
                  <a:cubicBezTo>
                    <a:pt x="1617501" y="1191324"/>
                    <a:pt x="8916959" y="5029079"/>
                    <a:pt x="16676361" y="217835"/>
                  </a:cubicBezTo>
                  <a:close/>
                </a:path>
              </a:pathLst>
            </a:custGeom>
            <a:gradFill>
              <a:gsLst>
                <a:gs pos="0">
                  <a:srgbClr val="389670"/>
                </a:gs>
                <a:gs pos="100000">
                  <a:srgbClr val="38967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0"/>
            </a:p>
          </p:txBody>
        </p:sp>
        <p:sp>
          <p:nvSpPr>
            <p:cNvPr id="56" name="任意多边形 55"/>
            <p:cNvSpPr/>
            <p:nvPr/>
          </p:nvSpPr>
          <p:spPr bwMode="auto">
            <a:xfrm>
              <a:off x="1" y="2755078"/>
              <a:ext cx="12191999" cy="3032653"/>
            </a:xfrm>
            <a:custGeom>
              <a:avLst/>
              <a:gdLst>
                <a:gd name="connsiteX0" fmla="*/ 17016413 w 17016413"/>
                <a:gd name="connsiteY0" fmla="*/ 0 h 4232683"/>
                <a:gd name="connsiteX1" fmla="*/ 17016413 w 17016413"/>
                <a:gd name="connsiteY1" fmla="*/ 2383779 h 4232683"/>
                <a:gd name="connsiteX2" fmla="*/ 16906021 w 17016413"/>
                <a:gd name="connsiteY2" fmla="*/ 2452086 h 4232683"/>
                <a:gd name="connsiteX3" fmla="*/ 365278 w 17016413"/>
                <a:gd name="connsiteY3" fmla="*/ 3134268 h 4232683"/>
                <a:gd name="connsiteX4" fmla="*/ 0 w 17016413"/>
                <a:gd name="connsiteY4" fmla="*/ 3046361 h 4232683"/>
                <a:gd name="connsiteX5" fmla="*/ 0 w 17016413"/>
                <a:gd name="connsiteY5" fmla="*/ 217863 h 4232683"/>
                <a:gd name="connsiteX6" fmla="*/ 19908 w 17016413"/>
                <a:gd name="connsiteY6" fmla="*/ 229970 h 4232683"/>
                <a:gd name="connsiteX7" fmla="*/ 16676361 w 17016413"/>
                <a:gd name="connsiteY7" fmla="*/ 217942 h 423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3" h="4232683">
                  <a:moveTo>
                    <a:pt x="17016413" y="0"/>
                  </a:moveTo>
                  <a:lnTo>
                    <a:pt x="17016413" y="2383779"/>
                  </a:lnTo>
                  <a:lnTo>
                    <a:pt x="16906021" y="2452086"/>
                  </a:lnTo>
                  <a:cubicBezTo>
                    <a:pt x="14765913" y="3718762"/>
                    <a:pt x="9884288" y="5360419"/>
                    <a:pt x="365278" y="3134268"/>
                  </a:cubicBezTo>
                  <a:lnTo>
                    <a:pt x="0" y="3046361"/>
                  </a:lnTo>
                  <a:lnTo>
                    <a:pt x="0" y="217863"/>
                  </a:lnTo>
                  <a:lnTo>
                    <a:pt x="19908" y="229970"/>
                  </a:lnTo>
                  <a:cubicBezTo>
                    <a:pt x="1617501" y="1191501"/>
                    <a:pt x="8916959" y="5031554"/>
                    <a:pt x="16676361" y="217942"/>
                  </a:cubicBezTo>
                  <a:close/>
                </a:path>
              </a:pathLst>
            </a:custGeom>
            <a:gradFill>
              <a:gsLst>
                <a:gs pos="0">
                  <a:srgbClr val="369470"/>
                </a:gs>
                <a:gs pos="100000">
                  <a:srgbClr val="36947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0"/>
            </a:p>
          </p:txBody>
        </p:sp>
      </p:grpSp>
    </p:spTree>
  </p:cSld>
  <p:clrMapOvr>
    <a:masterClrMapping/>
  </p:clrMapOvr>
  <p:transition spd="slow">
    <p:pull/>
  </p:transition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A047-4D91-4638-AC53-3F59DDB093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C4B20-C377-4D16-BFF2-000AF800F7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5" descr="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00375" cy="819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D1E003-0165-4E89-B34B-9F8687B40C80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8038CE-B321-4989-94F1-92461B0459BD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28C40D-DC3C-4818-A242-AEAECC846C4E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D5A585-6B95-4C77-B31C-DC2FE5FE7E8A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E58B42-7816-4E75-8256-1E8DE170ED46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C442D8-6FB2-4749-8F29-009440AA10E7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1FE6AD-23F9-41DF-84D7-AB1B15D306A3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pull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图片 3" descr="金水桥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74725"/>
            <a:ext cx="9144000" cy="3000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TextBox 4"/>
          <p:cNvSpPr txBox="1"/>
          <p:nvPr/>
        </p:nvSpPr>
        <p:spPr>
          <a:xfrm>
            <a:off x="6357938" y="358775"/>
            <a:ext cx="2786062" cy="5699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b="1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厚德  博学  笃行  致远</a:t>
            </a:r>
            <a:endParaRPr lang="en-US" altLang="zh-CN" sz="2000" b="1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100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HOUDE   BOXUE   DUXING  ZHIYUAN</a:t>
            </a:r>
            <a:endParaRPr lang="zh-CN" altLang="en-US" sz="110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3" name="图片 5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71875" cy="974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Box 4"/>
          <p:cNvSpPr txBox="1"/>
          <p:nvPr/>
        </p:nvSpPr>
        <p:spPr>
          <a:xfrm>
            <a:off x="1043305" y="4077335"/>
            <a:ext cx="7640955" cy="1537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/>
            <a:r>
              <a:rPr 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务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台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程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项目转账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5" name="TextBox 5"/>
          <p:cNvSpPr txBox="1"/>
          <p:nvPr/>
        </p:nvSpPr>
        <p:spPr>
          <a:xfrm>
            <a:off x="6083300" y="5300663"/>
            <a:ext cx="1323975" cy="11988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endParaRPr lang="zh-CN" altLang="en-US" sz="2400" dirty="0">
              <a:solidFill>
                <a:srgbClr val="262626"/>
              </a:solidFill>
              <a:latin typeface="仿宋_GB2312" panose="02010609030101010101" charset="-122"/>
              <a:ea typeface="仿宋_GB2312" panose="02010609030101010101" charset="-122"/>
            </a:endParaRPr>
          </a:p>
          <a:p>
            <a:pPr algn="ctr"/>
            <a:r>
              <a:rPr lang="zh-CN" altLang="en-US" sz="2400" dirty="0">
                <a:solidFill>
                  <a:srgbClr val="262626"/>
                </a:solidFill>
                <a:latin typeface="仿宋_GB2312" panose="02010609030101010101" charset="-122"/>
                <a:ea typeface="仿宋_GB2312" panose="02010609030101010101" charset="-122"/>
              </a:rPr>
              <a:t>财务处</a:t>
            </a:r>
            <a:endParaRPr lang="zh-CN" altLang="en-US" sz="2400" dirty="0">
              <a:solidFill>
                <a:srgbClr val="262626"/>
              </a:solidFill>
              <a:latin typeface="仿宋_GB2312" panose="02010609030101010101" charset="-122"/>
              <a:ea typeface="仿宋_GB2312" panose="02010609030101010101" charset="-122"/>
            </a:endParaRPr>
          </a:p>
          <a:p>
            <a:pPr algn="ctr"/>
            <a:endParaRPr lang="en-US" altLang="zh-CN" sz="2400" dirty="0">
              <a:solidFill>
                <a:srgbClr val="262626"/>
              </a:solidFill>
              <a:latin typeface="仿宋_GB2312" panose="02010609030101010101" charset="-122"/>
              <a:ea typeface="仿宋_GB2312" panose="02010609030101010101" charset="-122"/>
            </a:endParaRPr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3" name="文本框 99"/>
          <p:cNvSpPr txBox="1">
            <a:spLocks noChangeArrowheads="1"/>
          </p:cNvSpPr>
          <p:nvPr/>
        </p:nvSpPr>
        <p:spPr bwMode="auto">
          <a:xfrm>
            <a:off x="755650" y="1124585"/>
            <a:ext cx="7621905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一、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登录财务平台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——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点击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“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网上报账系统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”</a:t>
            </a:r>
            <a:r>
              <a:rPr kumimoji="0" sz="2400" b="0" i="0" u="none" strike="noStrike" kern="1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。</a:t>
            </a:r>
            <a:endParaRPr kumimoji="0" sz="2400" b="0" i="0" u="none" strike="noStrike" kern="1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</p:txBody>
      </p:sp>
      <p:pic>
        <p:nvPicPr>
          <p:cNvPr id="2" name="内容占位符 3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695" y="1628775"/>
            <a:ext cx="7101205" cy="48621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99"/>
          <p:cNvSpPr txBox="1"/>
          <p:nvPr/>
        </p:nvSpPr>
        <p:spPr>
          <a:xfrm>
            <a:off x="3203575" y="260985"/>
            <a:ext cx="52768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流程——项目转账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</p:spTree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二、项目转账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-1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.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点击项目转账报销方式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项目转账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：校内教师使用校内单位资源所需支付的费用，使用此模块进行费用支付。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" name="文本框 99"/>
          <p:cNvSpPr txBox="1"/>
          <p:nvPr/>
        </p:nvSpPr>
        <p:spPr>
          <a:xfrm>
            <a:off x="3203575" y="260985"/>
            <a:ext cx="52768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流程——项目转账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" y="2493010"/>
            <a:ext cx="8328660" cy="385889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二、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项目转账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-2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.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选择费用类型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</a:t>
            </a:r>
            <a:endParaRPr lang="en-US" altLang="zh-CN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r>
              <a:rPr lang="en-US" altLang="zh-CN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费用类型：租赁费、实验室管理中心测试费、各学院测试费、图书馆检测费、大中型客车租车费等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5" name="文本框 99"/>
          <p:cNvSpPr txBox="1"/>
          <p:nvPr/>
        </p:nvSpPr>
        <p:spPr>
          <a:xfrm>
            <a:off x="3203575" y="260985"/>
            <a:ext cx="52768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流程——项目转账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5" y="2493010"/>
            <a:ext cx="8147685" cy="352996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3" name="文本框 99"/>
          <p:cNvSpPr txBox="1">
            <a:spLocks noChangeArrowheads="1"/>
          </p:cNvSpPr>
          <p:nvPr/>
        </p:nvSpPr>
        <p:spPr bwMode="auto">
          <a:xfrm>
            <a:off x="539750" y="908685"/>
            <a:ext cx="7621905" cy="11988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二、项目转账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-</a:t>
            </a:r>
            <a:r>
              <a:rPr 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3.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选择列支项目，输入转账金额</a:t>
            </a:r>
            <a:endParaRPr 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点击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，选择列支项目，并于金额处输入转账金额，选择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“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下一步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”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即可。</a:t>
            </a:r>
            <a:endParaRPr kumimoji="0" lang="zh-CN" altLang="en-US" sz="2400" b="1" i="0" u="none" strike="noStrike" kern="1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3" name="文本框 99"/>
          <p:cNvSpPr txBox="1"/>
          <p:nvPr/>
        </p:nvSpPr>
        <p:spPr>
          <a:xfrm>
            <a:off x="3203575" y="260985"/>
            <a:ext cx="52768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流程——项目转账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360" y="2305050"/>
            <a:ext cx="8345170" cy="40773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975" y="1340485"/>
            <a:ext cx="371475" cy="3048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3" name="文本框 99"/>
          <p:cNvSpPr txBox="1">
            <a:spLocks noChangeArrowheads="1"/>
          </p:cNvSpPr>
          <p:nvPr/>
        </p:nvSpPr>
        <p:spPr bwMode="auto">
          <a:xfrm>
            <a:off x="539750" y="908685"/>
            <a:ext cx="7621905" cy="8299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二、项目转账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-4.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点击下一步提交</a:t>
            </a:r>
            <a:endParaRPr 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</a:t>
            </a:r>
            <a:endParaRPr kumimoji="0" lang="en-US" altLang="zh-CN" sz="2400" b="1" i="0" u="none" strike="noStrike" kern="1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3" name="文本框 99"/>
          <p:cNvSpPr txBox="1"/>
          <p:nvPr/>
        </p:nvSpPr>
        <p:spPr>
          <a:xfrm>
            <a:off x="3203575" y="260985"/>
            <a:ext cx="52768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流程——项目转账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700530"/>
            <a:ext cx="7981950" cy="433260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3" name="文本框 99"/>
          <p:cNvSpPr txBox="1">
            <a:spLocks noChangeArrowheads="1"/>
          </p:cNvSpPr>
          <p:nvPr/>
        </p:nvSpPr>
        <p:spPr bwMode="auto">
          <a:xfrm>
            <a:off x="539750" y="908685"/>
            <a:ext cx="8235950" cy="737870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二、项目转账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-5. 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打印预约单</a:t>
            </a:r>
            <a:endParaRPr 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</a:t>
            </a:r>
            <a:endParaRPr kumimoji="0" lang="zh-CN" sz="2000" b="1" i="0" u="none" strike="noStrike" kern="1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2140" y="1628775"/>
            <a:ext cx="3496310" cy="4047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/>
            <a:r>
              <a:rPr lang="en-US" altLang="zh-CN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此页面出现，直接打印即可</a:t>
            </a:r>
            <a:r>
              <a:rPr lang="zh-CN" altLang="en-US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</a:t>
            </a:r>
            <a:endParaRPr lang="zh-CN" altLang="en-US" sz="2000" b="1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indent="457200"/>
            <a:r>
              <a:rPr lang="zh-CN" altLang="en-US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该报销单打印成功后，</a:t>
            </a:r>
            <a:r>
              <a:rPr lang="en-US" altLang="zh-CN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无须</a:t>
            </a:r>
            <a:r>
              <a:rPr lang="zh-CN" altLang="en-US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加盖单位公章，仅需要项目负责人和经办人在该报销单签字。</a:t>
            </a:r>
            <a:endParaRPr lang="zh-CN" altLang="en-US" sz="2000" b="1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indent="457200"/>
            <a:endParaRPr lang="en-US" altLang="zh-CN"/>
          </a:p>
        </p:txBody>
      </p:sp>
      <p:sp>
        <p:nvSpPr>
          <p:cNvPr id="2" name="文本框 99"/>
          <p:cNvSpPr txBox="1"/>
          <p:nvPr/>
        </p:nvSpPr>
        <p:spPr>
          <a:xfrm>
            <a:off x="3203575" y="260985"/>
            <a:ext cx="52768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流程——项目转账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0200" y="1412875"/>
            <a:ext cx="4664075" cy="502729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农大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0"/>
            <a:ext cx="9107805" cy="6788150"/>
          </a:xfrm>
          <a:prstGeom prst="rect">
            <a:avLst/>
          </a:prstGeom>
        </p:spPr>
      </p:pic>
      <p:sp>
        <p:nvSpPr>
          <p:cNvPr id="57345" name="文本框 1"/>
          <p:cNvSpPr txBox="1"/>
          <p:nvPr/>
        </p:nvSpPr>
        <p:spPr>
          <a:xfrm>
            <a:off x="2185988" y="2244725"/>
            <a:ext cx="4970462" cy="10144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indent="406400" algn="just" eaLnBrk="0" hangingPunct="0">
              <a:lnSpc>
                <a:spcPct val="150000"/>
              </a:lnSpc>
              <a:buSzTx/>
            </a:pPr>
            <a:r>
              <a:rPr lang="en-US" altLang="zh-CN">
                <a:latin typeface="Arial" panose="020B0604020202020204" pitchFamily="34" charset="0"/>
              </a:rPr>
              <a:t>            </a:t>
            </a:r>
            <a:r>
              <a:rPr lang="en-US" altLang="zh-CN" sz="4000">
                <a:latin typeface="仿宋_GB2312" panose="02010609030101010101" charset="-122"/>
                <a:ea typeface="仿宋_GB2312" panose="02010609030101010101" charset="-122"/>
              </a:rPr>
              <a:t>  </a:t>
            </a:r>
            <a:endParaRPr lang="zh-CN" altLang="en-US" sz="4000">
              <a:latin typeface="仿宋_GB2312" panose="02010609030101010101" charset="-122"/>
              <a:ea typeface="仿宋_GB2312" panose="0201060903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35785" y="2997200"/>
            <a:ext cx="5414645" cy="12712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琥珀" panose="02010800040101010101" charset="-122"/>
                <a:ea typeface="华文琥珀" panose="02010800040101010101" charset="-122"/>
              </a:rPr>
              <a:t>谢谢大家</a:t>
            </a:r>
            <a:r>
              <a:rPr lang="zh-CN" alt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！</a:t>
            </a:r>
            <a:endParaRPr lang="zh-CN" altLang="en-US" sz="72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/>
  </p:transition>
</p:sld>
</file>

<file path=ppt/tags/tag1.xml><?xml version="1.0" encoding="utf-8"?>
<p:tagLst xmlns:p="http://schemas.openxmlformats.org/presentationml/2006/main">
  <p:tag name="COMMONDATA" val="eyJoZGlkIjoiNzNjMWU2NzhhNTA5MzNiMWVjZWVmZDAzYTVhODJiYzMifQ=="/>
  <p:tag name="commondata" val="eyJoZGlkIjoiOTk5YzJiMjA0OWM3NzVjZGE4MWQyNjlhMzViNDNiNT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</Words>
  <Application>WPS 演示</Application>
  <PresentationFormat>全屏显示(4:3)</PresentationFormat>
  <Paragraphs>51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宋体</vt:lpstr>
      <vt:lpstr>Wingdings</vt:lpstr>
      <vt:lpstr>Calibri</vt:lpstr>
      <vt:lpstr>微软雅黑</vt:lpstr>
      <vt:lpstr>仿宋_GB2312</vt:lpstr>
      <vt:lpstr>仿宋</vt:lpstr>
      <vt:lpstr>华文琥珀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QINGDAO</dc:title>
  <dc:creator>Corona</dc:creator>
  <cp:lastModifiedBy>Ll</cp:lastModifiedBy>
  <cp:revision>861</cp:revision>
  <dcterms:created xsi:type="dcterms:W3CDTF">2011-10-28T02:16:00Z</dcterms:created>
  <dcterms:modified xsi:type="dcterms:W3CDTF">2024-05-30T09:10:24Z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59A3796E06F34036846981EEDF9B4872_13</vt:lpwstr>
  </property>
</Properties>
</file>