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60"/>
  </p:handoutMasterIdLst>
  <p:sldIdLst>
    <p:sldId id="863" r:id="rId3"/>
    <p:sldId id="709" r:id="rId5"/>
    <p:sldId id="864" r:id="rId6"/>
    <p:sldId id="874" r:id="rId7"/>
    <p:sldId id="960" r:id="rId8"/>
    <p:sldId id="961" r:id="rId9"/>
    <p:sldId id="1100" r:id="rId10"/>
    <p:sldId id="963" r:id="rId11"/>
    <p:sldId id="962" r:id="rId12"/>
    <p:sldId id="1101" r:id="rId13"/>
    <p:sldId id="1008" r:id="rId14"/>
    <p:sldId id="1009" r:id="rId15"/>
    <p:sldId id="1011" r:id="rId16"/>
    <p:sldId id="1012" r:id="rId17"/>
    <p:sldId id="1056" r:id="rId18"/>
    <p:sldId id="1102" r:id="rId19"/>
    <p:sldId id="1103" r:id="rId20"/>
    <p:sldId id="1104" r:id="rId21"/>
    <p:sldId id="1106" r:id="rId22"/>
    <p:sldId id="1107" r:id="rId23"/>
    <p:sldId id="1108" r:id="rId24"/>
    <p:sldId id="1112" r:id="rId25"/>
    <p:sldId id="1169" r:id="rId26"/>
    <p:sldId id="1110" r:id="rId27"/>
    <p:sldId id="1170" r:id="rId28"/>
    <p:sldId id="1113" r:id="rId29"/>
    <p:sldId id="1171" r:id="rId30"/>
    <p:sldId id="1114" r:id="rId31"/>
    <p:sldId id="1172" r:id="rId32"/>
    <p:sldId id="1165" r:id="rId33"/>
    <p:sldId id="1167" r:id="rId34"/>
    <p:sldId id="1166" r:id="rId35"/>
    <p:sldId id="1173" r:id="rId36"/>
    <p:sldId id="1168" r:id="rId37"/>
    <p:sldId id="1115" r:id="rId38"/>
    <p:sldId id="1174" r:id="rId39"/>
    <p:sldId id="1175" r:id="rId40"/>
    <p:sldId id="1195" r:id="rId41"/>
    <p:sldId id="1176" r:id="rId42"/>
    <p:sldId id="1196" r:id="rId43"/>
    <p:sldId id="1177" r:id="rId44"/>
    <p:sldId id="1197" r:id="rId45"/>
    <p:sldId id="1178" r:id="rId46"/>
    <p:sldId id="1198" r:id="rId47"/>
    <p:sldId id="1179" r:id="rId48"/>
    <p:sldId id="1199" r:id="rId49"/>
    <p:sldId id="1180" r:id="rId50"/>
    <p:sldId id="1200" r:id="rId51"/>
    <p:sldId id="1181" r:id="rId52"/>
    <p:sldId id="1201" r:id="rId53"/>
    <p:sldId id="1192" r:id="rId54"/>
    <p:sldId id="1202" r:id="rId55"/>
    <p:sldId id="1193" r:id="rId56"/>
    <p:sldId id="1203" r:id="rId57"/>
    <p:sldId id="1194" r:id="rId58"/>
    <p:sldId id="647" r:id="rId59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微软雅黑" panose="020B0503020204020204" pitchFamily="34" charset="-122"/>
      <p:regular r:id="rId69"/>
    </p:embeddedFont>
    <p:embeddedFont>
      <p:font typeface="仿宋_GB2312" panose="02010609030101010101" charset="-122"/>
      <p:regular r:id="rId70"/>
    </p:embeddedFont>
    <p:embeddedFont>
      <p:font typeface="仿宋" panose="02010609060101010101" charset="-122"/>
      <p:regular r:id="rId71"/>
    </p:embeddedFont>
    <p:embeddedFont>
      <p:font typeface="华文琥珀" panose="02010800040101010101" charset="-122"/>
      <p:regular r:id="rId72"/>
    </p:embeddedFont>
  </p:embeddedFontLst>
  <p:custDataLst>
    <p:tags r:id="rId73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1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思蜀" initials="刘思蜀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00"/>
    <a:srgbClr val="003300"/>
    <a:srgbClr val="00CC00"/>
    <a:srgbClr val="FFCC00"/>
    <a:srgbClr val="800000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3" d="100"/>
          <a:sy n="63" d="100"/>
        </p:scale>
        <p:origin x="1380" y="48"/>
      </p:cViewPr>
      <p:guideLst>
        <p:guide orient="horz" pos="2160"/>
        <p:guide pos="281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3" Type="http://schemas.openxmlformats.org/officeDocument/2006/relationships/tags" Target="tags/tag1.xml"/><Relationship Id="rId72" Type="http://schemas.openxmlformats.org/officeDocument/2006/relationships/font" Target="fonts/font8.fntdata"/><Relationship Id="rId71" Type="http://schemas.openxmlformats.org/officeDocument/2006/relationships/font" Target="fonts/font7.fntdata"/><Relationship Id="rId70" Type="http://schemas.openxmlformats.org/officeDocument/2006/relationships/font" Target="fonts/font6.fntdata"/><Relationship Id="rId7" Type="http://schemas.openxmlformats.org/officeDocument/2006/relationships/slide" Target="slides/slide4.xml"/><Relationship Id="rId69" Type="http://schemas.openxmlformats.org/officeDocument/2006/relationships/font" Target="fonts/font5.fntdata"/><Relationship Id="rId68" Type="http://schemas.openxmlformats.org/officeDocument/2006/relationships/font" Target="fonts/font4.fntdata"/><Relationship Id="rId67" Type="http://schemas.openxmlformats.org/officeDocument/2006/relationships/font" Target="fonts/font3.fntdata"/><Relationship Id="rId66" Type="http://schemas.openxmlformats.org/officeDocument/2006/relationships/font" Target="fonts/font2.fntdata"/><Relationship Id="rId65" Type="http://schemas.openxmlformats.org/officeDocument/2006/relationships/font" Target="fonts/font1.fntdata"/><Relationship Id="rId64" Type="http://schemas.openxmlformats.org/officeDocument/2006/relationships/commentAuthors" Target="commentAuthors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handoutMaster" Target="handoutMasters/handoutMaster1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B09C711-D4A9-46E1-AACF-D305E4BE563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90BA7A-31F3-4C11-8AD2-5220662944AA}" type="datetimeFigureOut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None/>
            </a:pPr>
            <a:fld id="{9A0DB2DC-4C9A-4742-B13C-FB6460FD3503}" type="slidenum">
              <a:rPr lang="en-US" altLang="zh-CN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z="1200" strike="noStrike" noProof="1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Rectangle 2"/>
          <p:cNvSpPr>
            <a:spLocks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6386" name="Rectangle 3"/>
          <p:cNvSpPr/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FF97E8-807E-452B-8EAE-1A77B497D153}" type="datetimeFigureOut"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0D463EF-2AF4-4C48-9C8D-9EE85766CE75}" type="datetimeFigureOut"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0C12A1-A87B-4013-8FEE-2C04D0DBB48F}" type="datetimeFigureOut"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 userDrawn="1"/>
        </p:nvGrpSpPr>
        <p:grpSpPr>
          <a:xfrm>
            <a:off x="0" y="3279342"/>
            <a:ext cx="9144000" cy="3830770"/>
            <a:chOff x="0" y="2755078"/>
            <a:chExt cx="12192000" cy="4872999"/>
          </a:xfrm>
        </p:grpSpPr>
        <p:sp>
          <p:nvSpPr>
            <p:cNvPr id="53" name="任意多边形 52"/>
            <p:cNvSpPr/>
            <p:nvPr/>
          </p:nvSpPr>
          <p:spPr bwMode="auto">
            <a:xfrm>
              <a:off x="0" y="3714103"/>
              <a:ext cx="12191999" cy="3913974"/>
            </a:xfrm>
            <a:custGeom>
              <a:avLst/>
              <a:gdLst>
                <a:gd name="connsiteX0" fmla="*/ 17016412 w 17016412"/>
                <a:gd name="connsiteY0" fmla="*/ 0 h 5462746"/>
                <a:gd name="connsiteX1" fmla="*/ 17016412 w 17016412"/>
                <a:gd name="connsiteY1" fmla="*/ 2552786 h 5462746"/>
                <a:gd name="connsiteX2" fmla="*/ 16814390 w 17016412"/>
                <a:gd name="connsiteY2" fmla="*/ 2715431 h 5462746"/>
                <a:gd name="connsiteX3" fmla="*/ 124008 w 17016412"/>
                <a:gd name="connsiteY3" fmla="*/ 4985526 h 5462746"/>
                <a:gd name="connsiteX4" fmla="*/ 0 w 17016412"/>
                <a:gd name="connsiteY4" fmla="*/ 4966560 h 5462746"/>
                <a:gd name="connsiteX5" fmla="*/ 0 w 17016412"/>
                <a:gd name="connsiteY5" fmla="*/ 2336137 h 5462746"/>
                <a:gd name="connsiteX6" fmla="*/ 9435 w 17016412"/>
                <a:gd name="connsiteY6" fmla="*/ 2340376 h 5462746"/>
                <a:gd name="connsiteX7" fmla="*/ 16958454 w 17016412"/>
                <a:gd name="connsiteY7" fmla="*/ 50029 h 546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16412" h="5462746">
                  <a:moveTo>
                    <a:pt x="17016412" y="0"/>
                  </a:moveTo>
                  <a:lnTo>
                    <a:pt x="17016412" y="2552786"/>
                  </a:lnTo>
                  <a:lnTo>
                    <a:pt x="16814390" y="2715431"/>
                  </a:lnTo>
                  <a:cubicBezTo>
                    <a:pt x="14951438" y="4156589"/>
                    <a:pt x="10245367" y="6466979"/>
                    <a:pt x="124008" y="4985526"/>
                  </a:cubicBezTo>
                  <a:lnTo>
                    <a:pt x="0" y="4966560"/>
                  </a:lnTo>
                  <a:lnTo>
                    <a:pt x="0" y="2336137"/>
                  </a:lnTo>
                  <a:lnTo>
                    <a:pt x="9435" y="2340376"/>
                  </a:lnTo>
                  <a:cubicBezTo>
                    <a:pt x="2445699" y="3419552"/>
                    <a:pt x="9934616" y="5938503"/>
                    <a:pt x="16958454" y="50029"/>
                  </a:cubicBezTo>
                  <a:close/>
                </a:path>
              </a:pathLst>
            </a:custGeom>
            <a:gradFill>
              <a:gsLst>
                <a:gs pos="0">
                  <a:srgbClr val="41A377">
                    <a:alpha val="50000"/>
                  </a:srgbClr>
                </a:gs>
                <a:gs pos="100000">
                  <a:srgbClr val="41A377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0"/>
            </a:p>
          </p:txBody>
        </p:sp>
        <p:sp>
          <p:nvSpPr>
            <p:cNvPr id="54" name="任意多边形 53"/>
            <p:cNvSpPr/>
            <p:nvPr/>
          </p:nvSpPr>
          <p:spPr bwMode="auto">
            <a:xfrm>
              <a:off x="0" y="3249390"/>
              <a:ext cx="12191999" cy="3879474"/>
            </a:xfrm>
            <a:custGeom>
              <a:avLst/>
              <a:gdLst>
                <a:gd name="connsiteX0" fmla="*/ 17016412 w 17016412"/>
                <a:gd name="connsiteY0" fmla="*/ 0 h 5414594"/>
                <a:gd name="connsiteX1" fmla="*/ 17016412 w 17016412"/>
                <a:gd name="connsiteY1" fmla="*/ 2547045 h 5414594"/>
                <a:gd name="connsiteX2" fmla="*/ 16867418 w 17016412"/>
                <a:gd name="connsiteY2" fmla="*/ 2667106 h 5414594"/>
                <a:gd name="connsiteX3" fmla="*/ 176567 w 17016412"/>
                <a:gd name="connsiteY3" fmla="*/ 4936294 h 5414594"/>
                <a:gd name="connsiteX4" fmla="*/ 0 w 17016412"/>
                <a:gd name="connsiteY4" fmla="*/ 4909257 h 5414594"/>
                <a:gd name="connsiteX5" fmla="*/ 0 w 17016412"/>
                <a:gd name="connsiteY5" fmla="*/ 2263591 h 5414594"/>
                <a:gd name="connsiteX6" fmla="*/ 62118 w 17016412"/>
                <a:gd name="connsiteY6" fmla="*/ 2291483 h 5414594"/>
                <a:gd name="connsiteX7" fmla="*/ 17014584 w 17016412"/>
                <a:gd name="connsiteY7" fmla="*/ 1578 h 541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16412" h="5414594">
                  <a:moveTo>
                    <a:pt x="17016412" y="0"/>
                  </a:moveTo>
                  <a:lnTo>
                    <a:pt x="17016412" y="2547045"/>
                  </a:lnTo>
                  <a:lnTo>
                    <a:pt x="16867418" y="2667106"/>
                  </a:lnTo>
                  <a:cubicBezTo>
                    <a:pt x="15005325" y="4108844"/>
                    <a:pt x="10300401" y="6419937"/>
                    <a:pt x="176567" y="4936294"/>
                  </a:cubicBezTo>
                  <a:lnTo>
                    <a:pt x="0" y="4909257"/>
                  </a:lnTo>
                  <a:lnTo>
                    <a:pt x="0" y="2263591"/>
                  </a:lnTo>
                  <a:lnTo>
                    <a:pt x="62118" y="2291483"/>
                  </a:lnTo>
                  <a:cubicBezTo>
                    <a:pt x="2499233" y="3370451"/>
                    <a:pt x="9990565" y="5888916"/>
                    <a:pt x="17014584" y="1578"/>
                  </a:cubicBezTo>
                  <a:close/>
                </a:path>
              </a:pathLst>
            </a:custGeom>
            <a:gradFill>
              <a:gsLst>
                <a:gs pos="0">
                  <a:srgbClr val="3A7B78"/>
                </a:gs>
                <a:gs pos="100000">
                  <a:srgbClr val="3A7B78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0"/>
            </a:p>
          </p:txBody>
        </p:sp>
        <p:sp>
          <p:nvSpPr>
            <p:cNvPr id="55" name="任意多边形 54"/>
            <p:cNvSpPr/>
            <p:nvPr/>
          </p:nvSpPr>
          <p:spPr bwMode="auto">
            <a:xfrm>
              <a:off x="1" y="3696496"/>
              <a:ext cx="12191999" cy="3033019"/>
            </a:xfrm>
            <a:custGeom>
              <a:avLst/>
              <a:gdLst>
                <a:gd name="connsiteX0" fmla="*/ 17016413 w 17016413"/>
                <a:gd name="connsiteY0" fmla="*/ 0 h 4233194"/>
                <a:gd name="connsiteX1" fmla="*/ 17016413 w 17016413"/>
                <a:gd name="connsiteY1" fmla="*/ 2384290 h 4233194"/>
                <a:gd name="connsiteX2" fmla="*/ 16906021 w 17016413"/>
                <a:gd name="connsiteY2" fmla="*/ 2452597 h 4233194"/>
                <a:gd name="connsiteX3" fmla="*/ 365278 w 17016413"/>
                <a:gd name="connsiteY3" fmla="*/ 3134779 h 4233194"/>
                <a:gd name="connsiteX4" fmla="*/ 0 w 17016413"/>
                <a:gd name="connsiteY4" fmla="*/ 3046871 h 4233194"/>
                <a:gd name="connsiteX5" fmla="*/ 0 w 17016413"/>
                <a:gd name="connsiteY5" fmla="*/ 218261 h 4233194"/>
                <a:gd name="connsiteX6" fmla="*/ 19908 w 17016413"/>
                <a:gd name="connsiteY6" fmla="*/ 230362 h 4233194"/>
                <a:gd name="connsiteX7" fmla="*/ 16676361 w 17016413"/>
                <a:gd name="connsiteY7" fmla="*/ 217835 h 423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16413" h="4233194">
                  <a:moveTo>
                    <a:pt x="17016413" y="0"/>
                  </a:moveTo>
                  <a:lnTo>
                    <a:pt x="17016413" y="2384290"/>
                  </a:lnTo>
                  <a:lnTo>
                    <a:pt x="16906021" y="2452597"/>
                  </a:lnTo>
                  <a:cubicBezTo>
                    <a:pt x="14765913" y="3719273"/>
                    <a:pt x="9884288" y="5360930"/>
                    <a:pt x="365278" y="3134779"/>
                  </a:cubicBezTo>
                  <a:lnTo>
                    <a:pt x="0" y="3046871"/>
                  </a:lnTo>
                  <a:lnTo>
                    <a:pt x="0" y="218261"/>
                  </a:lnTo>
                  <a:lnTo>
                    <a:pt x="19908" y="230362"/>
                  </a:lnTo>
                  <a:cubicBezTo>
                    <a:pt x="1617501" y="1191324"/>
                    <a:pt x="8916959" y="5029079"/>
                    <a:pt x="16676361" y="217835"/>
                  </a:cubicBezTo>
                  <a:close/>
                </a:path>
              </a:pathLst>
            </a:custGeom>
            <a:gradFill>
              <a:gsLst>
                <a:gs pos="0">
                  <a:srgbClr val="389670"/>
                </a:gs>
                <a:gs pos="100000">
                  <a:srgbClr val="389670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0"/>
            </a:p>
          </p:txBody>
        </p:sp>
        <p:sp>
          <p:nvSpPr>
            <p:cNvPr id="56" name="任意多边形 55"/>
            <p:cNvSpPr/>
            <p:nvPr/>
          </p:nvSpPr>
          <p:spPr bwMode="auto">
            <a:xfrm>
              <a:off x="1" y="2755078"/>
              <a:ext cx="12191999" cy="3032653"/>
            </a:xfrm>
            <a:custGeom>
              <a:avLst/>
              <a:gdLst>
                <a:gd name="connsiteX0" fmla="*/ 17016413 w 17016413"/>
                <a:gd name="connsiteY0" fmla="*/ 0 h 4232683"/>
                <a:gd name="connsiteX1" fmla="*/ 17016413 w 17016413"/>
                <a:gd name="connsiteY1" fmla="*/ 2383779 h 4232683"/>
                <a:gd name="connsiteX2" fmla="*/ 16906021 w 17016413"/>
                <a:gd name="connsiteY2" fmla="*/ 2452086 h 4232683"/>
                <a:gd name="connsiteX3" fmla="*/ 365278 w 17016413"/>
                <a:gd name="connsiteY3" fmla="*/ 3134268 h 4232683"/>
                <a:gd name="connsiteX4" fmla="*/ 0 w 17016413"/>
                <a:gd name="connsiteY4" fmla="*/ 3046361 h 4232683"/>
                <a:gd name="connsiteX5" fmla="*/ 0 w 17016413"/>
                <a:gd name="connsiteY5" fmla="*/ 217863 h 4232683"/>
                <a:gd name="connsiteX6" fmla="*/ 19908 w 17016413"/>
                <a:gd name="connsiteY6" fmla="*/ 229970 h 4232683"/>
                <a:gd name="connsiteX7" fmla="*/ 16676361 w 17016413"/>
                <a:gd name="connsiteY7" fmla="*/ 217942 h 4232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16413" h="4232683">
                  <a:moveTo>
                    <a:pt x="17016413" y="0"/>
                  </a:moveTo>
                  <a:lnTo>
                    <a:pt x="17016413" y="2383779"/>
                  </a:lnTo>
                  <a:lnTo>
                    <a:pt x="16906021" y="2452086"/>
                  </a:lnTo>
                  <a:cubicBezTo>
                    <a:pt x="14765913" y="3718762"/>
                    <a:pt x="9884288" y="5360419"/>
                    <a:pt x="365278" y="3134268"/>
                  </a:cubicBezTo>
                  <a:lnTo>
                    <a:pt x="0" y="3046361"/>
                  </a:lnTo>
                  <a:lnTo>
                    <a:pt x="0" y="217863"/>
                  </a:lnTo>
                  <a:lnTo>
                    <a:pt x="19908" y="229970"/>
                  </a:lnTo>
                  <a:cubicBezTo>
                    <a:pt x="1617501" y="1191501"/>
                    <a:pt x="8916959" y="5031554"/>
                    <a:pt x="16676361" y="217942"/>
                  </a:cubicBezTo>
                  <a:close/>
                </a:path>
              </a:pathLst>
            </a:custGeom>
            <a:gradFill>
              <a:gsLst>
                <a:gs pos="0">
                  <a:srgbClr val="369470"/>
                </a:gs>
                <a:gs pos="100000">
                  <a:srgbClr val="369470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endParaRPr lang="zh-CN" altLang="en-US" sz="100"/>
            </a:p>
          </p:txBody>
        </p:sp>
      </p:grpSp>
    </p:spTree>
  </p:cSld>
  <p:clrMapOvr>
    <a:masterClrMapping/>
  </p:clrMapOvr>
  <p:transition spd="slow">
    <p:pull/>
  </p:transition>
  <p:hf sldNum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7A047-4D91-4638-AC53-3F59DDB093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4B20-C377-4D16-BFF2-000AF800F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5" descr="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000375" cy="819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2D1E003-0165-4E89-B34B-9F8687B40C80}" type="datetimeFigureOut"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48038CE-B321-4989-94F1-92461B0459BD}" type="datetimeFigureOut"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28C40D-DC3C-4818-A242-AEAECC846C4E}" type="datetimeFigureOut"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D5A585-6B95-4C77-B31C-DC2FE5FE7E8A}" type="datetimeFigureOut"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5E58B42-7816-4E75-8256-1E8DE170ED46}" type="datetimeFigureOut"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C442D8-6FB2-4749-8F29-009440AA10E7}" type="datetimeFigureOut"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1FE6AD-23F9-41DF-84D7-AB1B15D306A3}" type="datetimeFigureOut"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pull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图片 3" descr="金水桥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74725"/>
            <a:ext cx="9144000" cy="3000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2" name="TextBox 4"/>
          <p:cNvSpPr txBox="1"/>
          <p:nvPr/>
        </p:nvSpPr>
        <p:spPr>
          <a:xfrm>
            <a:off x="6357938" y="358775"/>
            <a:ext cx="2786062" cy="5699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0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厚德  博学  笃行  致远</a:t>
            </a:r>
            <a:endParaRPr lang="en-US" altLang="zh-CN" sz="2000" b="1" dirty="0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100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HOUDE   BOXUE   DUXING  ZHIYUAN</a:t>
            </a:r>
            <a:endParaRPr lang="zh-CN" altLang="en-US" sz="1100" dirty="0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363" name="图片 5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71875" cy="974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4" name="TextBox 4"/>
          <p:cNvSpPr txBox="1"/>
          <p:nvPr/>
        </p:nvSpPr>
        <p:spPr>
          <a:xfrm>
            <a:off x="1043305" y="4077335"/>
            <a:ext cx="7640955" cy="1537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/>
            <a:r>
              <a:rPr 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财</a:t>
            </a:r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务</a:t>
            </a:r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</a:t>
            </a:r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</a:t>
            </a:r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作</a:t>
            </a:r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</a:t>
            </a:r>
            <a:r>
              <a:rPr lang="en-US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程</a:t>
            </a:r>
            <a:endParaRPr lang="zh-CN" altLang="en-US" sz="5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财务查询系统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5" name="TextBox 5"/>
          <p:cNvSpPr txBox="1"/>
          <p:nvPr/>
        </p:nvSpPr>
        <p:spPr>
          <a:xfrm>
            <a:off x="6083300" y="5300663"/>
            <a:ext cx="1323975" cy="11988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endParaRPr lang="zh-CN" altLang="en-US" sz="2400" dirty="0">
              <a:solidFill>
                <a:srgbClr val="262626"/>
              </a:solidFill>
              <a:latin typeface="仿宋_GB2312" panose="02010609030101010101" charset="-122"/>
              <a:ea typeface="仿宋_GB2312" panose="02010609030101010101" charset="-122"/>
            </a:endParaRPr>
          </a:p>
          <a:p>
            <a:pPr algn="ctr"/>
            <a:r>
              <a:rPr lang="zh-CN" altLang="en-US" sz="2400" dirty="0">
                <a:solidFill>
                  <a:srgbClr val="262626"/>
                </a:solidFill>
                <a:latin typeface="仿宋_GB2312" panose="02010609030101010101" charset="-122"/>
                <a:ea typeface="仿宋_GB2312" panose="02010609030101010101" charset="-122"/>
              </a:rPr>
              <a:t>财务处</a:t>
            </a:r>
            <a:endParaRPr lang="zh-CN" altLang="en-US" sz="2400" dirty="0">
              <a:solidFill>
                <a:srgbClr val="262626"/>
              </a:solidFill>
              <a:latin typeface="仿宋_GB2312" panose="02010609030101010101" charset="-122"/>
              <a:ea typeface="仿宋_GB2312" panose="02010609030101010101" charset="-122"/>
            </a:endParaRPr>
          </a:p>
          <a:p>
            <a:pPr algn="ctr"/>
            <a:endParaRPr lang="en-US" altLang="zh-CN" sz="2400" dirty="0">
              <a:solidFill>
                <a:srgbClr val="262626"/>
              </a:solidFill>
              <a:latin typeface="仿宋_GB2312" panose="02010609030101010101" charset="-122"/>
              <a:ea typeface="仿宋_GB2312" panose="02010609030101010101" charset="-122"/>
            </a:endParaRPr>
          </a:p>
        </p:txBody>
      </p:sp>
    </p:spTree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（二）来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款信息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来款认领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2060575"/>
            <a:ext cx="7620000" cy="3963035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（二）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款信息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来款认领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1.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查询来款信息，以待认领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90" y="2204720"/>
            <a:ext cx="7655560" cy="3716655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（二）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款信息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来款认领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2.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选中对应来款信息，点击查看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/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认领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260" y="2132965"/>
            <a:ext cx="7709535" cy="3768725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（二）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款信息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来款认领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2.1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点击查看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2204720"/>
            <a:ext cx="7412990" cy="4116070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（二）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款信息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来款认领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2.2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点击认领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,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输入金额，选择项目，保存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/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打印。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895" y="2060575"/>
            <a:ext cx="7717790" cy="3382010"/>
          </a:xfrm>
          <a:prstGeom prst="rect">
            <a:avLst/>
          </a:prstGeom>
        </p:spPr>
      </p:pic>
      <p:sp>
        <p:nvSpPr>
          <p:cNvPr id="4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（二）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款信息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来款认领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2.3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打印来款认领单。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3305" y="2132965"/>
            <a:ext cx="6887210" cy="3752850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（二）来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款信息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来款（认领）查看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1772920"/>
            <a:ext cx="7620000" cy="4255770"/>
          </a:xfrm>
          <a:prstGeom prst="rect">
            <a:avLst/>
          </a:prstGeom>
        </p:spPr>
      </p:pic>
      <p:sp>
        <p:nvSpPr>
          <p:cNvPr id="4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（二）来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款信息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来款（认领）查看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1.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查询来款认领结果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2204720"/>
            <a:ext cx="7036435" cy="3225800"/>
          </a:xfrm>
          <a:prstGeom prst="rect">
            <a:avLst/>
          </a:prstGeom>
        </p:spPr>
      </p:pic>
      <p:sp>
        <p:nvSpPr>
          <p:cNvPr id="4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（二）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来款信息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来款（认领）查看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2.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打印来款认领单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（与来款查询模块的认领单相同）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3590" y="2204720"/>
            <a:ext cx="7477125" cy="4451985"/>
          </a:xfrm>
          <a:prstGeom prst="rect">
            <a:avLst/>
          </a:prstGeom>
        </p:spPr>
      </p:pic>
      <p:sp>
        <p:nvSpPr>
          <p:cNvPr id="4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（二）来款信息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来款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退领</a:t>
            </a:r>
            <a:endParaRPr 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1869440"/>
            <a:ext cx="7620000" cy="3740785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  <p:sp>
        <p:nvSpPr>
          <p:cNvPr id="25603" name="文本框 99"/>
          <p:cNvSpPr txBox="1">
            <a:spLocks noChangeArrowheads="1"/>
          </p:cNvSpPr>
          <p:nvPr/>
        </p:nvSpPr>
        <p:spPr bwMode="auto">
          <a:xfrm>
            <a:off x="539750" y="980440"/>
            <a:ext cx="7991475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355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4064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登录财务平台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点击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财务查询系统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endParaRPr kumimoji="0" sz="2400" b="0" i="0" u="none" strike="noStrike" kern="1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9840" y="1557020"/>
            <a:ext cx="7113905" cy="484568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（二）来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款信息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来款退领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1.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查询已认领来款信息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2060575"/>
            <a:ext cx="7766050" cy="4160520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（二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来款信息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来款退领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2.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点击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退领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，完成款项退回待领状态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0" y="2204720"/>
            <a:ext cx="7230745" cy="3845560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（三）个人收入</a:t>
            </a:r>
            <a:endParaRPr 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895" y="1772920"/>
            <a:ext cx="7339965" cy="4507865"/>
          </a:xfrm>
          <a:prstGeom prst="rect">
            <a:avLst/>
          </a:prstGeom>
        </p:spPr>
      </p:pic>
      <p:sp>
        <p:nvSpPr>
          <p:cNvPr id="4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（三）个人收入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工资信息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830" y="1741170"/>
            <a:ext cx="7345680" cy="4503420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（三）个人收入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工资信息：定义期间，进行查询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895" y="1917065"/>
            <a:ext cx="7649210" cy="3978910"/>
          </a:xfrm>
          <a:prstGeom prst="rect">
            <a:avLst/>
          </a:prstGeom>
        </p:spPr>
      </p:pic>
      <p:sp>
        <p:nvSpPr>
          <p:cNvPr id="4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（三）个人收入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工资格式二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1844675"/>
            <a:ext cx="7345680" cy="4503420"/>
          </a:xfrm>
          <a:prstGeom prst="rect">
            <a:avLst/>
          </a:prstGeom>
        </p:spPr>
      </p:pic>
      <p:sp>
        <p:nvSpPr>
          <p:cNvPr id="3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（三）个人收入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工资格式二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：定义期间，进行查询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1917065"/>
            <a:ext cx="7433945" cy="3934460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（三）个人收入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工资格式三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1810385"/>
            <a:ext cx="7345680" cy="4503420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（三）个人收入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工资格式三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：定义期间，进行查询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1988820"/>
            <a:ext cx="7200900" cy="4152265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（三）个人收入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其他收入明细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1700530"/>
            <a:ext cx="7345680" cy="4503420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二、登录财务平台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我的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首页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lum contrast="6000"/>
          </a:blip>
          <a:stretch>
            <a:fillRect/>
          </a:stretch>
        </p:blipFill>
        <p:spPr>
          <a:xfrm>
            <a:off x="611505" y="1484630"/>
            <a:ext cx="7971790" cy="4676775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（三）个人收入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其他收入明细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1.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定义期间，进行查询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895" y="2204720"/>
            <a:ext cx="7973695" cy="3975100"/>
          </a:xfrm>
          <a:prstGeom prst="rect">
            <a:avLst/>
          </a:prstGeom>
        </p:spPr>
      </p:pic>
      <p:sp>
        <p:nvSpPr>
          <p:cNvPr id="3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（三）个人收入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其他收入明细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2.1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年终奖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进入模块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2204720"/>
            <a:ext cx="7520940" cy="4060825"/>
          </a:xfrm>
          <a:prstGeom prst="rect">
            <a:avLst/>
          </a:prstGeom>
        </p:spPr>
      </p:pic>
      <p:sp>
        <p:nvSpPr>
          <p:cNvPr id="3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（三）个人收入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其他收入明细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2.2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年终奖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明细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040" y="2277110"/>
            <a:ext cx="7494270" cy="3803650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（三）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个人收入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教工年度收入汇总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5670" y="2007870"/>
            <a:ext cx="7345680" cy="3876040"/>
          </a:xfrm>
          <a:prstGeom prst="rect">
            <a:avLst/>
          </a:prstGeom>
        </p:spPr>
      </p:pic>
      <p:sp>
        <p:nvSpPr>
          <p:cNvPr id="3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（三）个人收入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教工年度收入汇总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2132965"/>
            <a:ext cx="7868285" cy="3834130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（四）个人项目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995" y="1917065"/>
            <a:ext cx="8008620" cy="3915410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个人往来款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140" y="2204720"/>
            <a:ext cx="8001000" cy="3561080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个人往来款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2007870"/>
            <a:ext cx="7421880" cy="3712210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个人项目余额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844675"/>
            <a:ext cx="8001000" cy="3916680"/>
          </a:xfrm>
          <a:prstGeom prst="rect">
            <a:avLst/>
          </a:prstGeom>
        </p:spPr>
      </p:pic>
      <p:sp>
        <p:nvSpPr>
          <p:cNvPr id="3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个人项目余额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895" y="1844675"/>
            <a:ext cx="7554595" cy="3710305"/>
          </a:xfrm>
          <a:prstGeom prst="rect">
            <a:avLst/>
          </a:prstGeom>
        </p:spPr>
      </p:pic>
      <p:sp>
        <p:nvSpPr>
          <p:cNvPr id="3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（一）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报销款信息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报销款对私查询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1.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定义期间，进行查询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2110105"/>
            <a:ext cx="7459345" cy="4008120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项目明细账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1988820"/>
            <a:ext cx="8001000" cy="3916680"/>
          </a:xfrm>
          <a:prstGeom prst="rect">
            <a:avLst/>
          </a:prstGeom>
        </p:spPr>
      </p:pic>
      <p:sp>
        <p:nvSpPr>
          <p:cNvPr id="5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项目明细账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2060575"/>
            <a:ext cx="7451725" cy="3816350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项目明细账（实时）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1988820"/>
            <a:ext cx="8008620" cy="391668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项目明细账（实时）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2060575"/>
            <a:ext cx="7376160" cy="3945255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项目决算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3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1917065"/>
            <a:ext cx="8001000" cy="391668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项目决算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1844675"/>
            <a:ext cx="7379970" cy="3816350"/>
          </a:xfrm>
          <a:prstGeom prst="rect">
            <a:avLst/>
          </a:prstGeom>
        </p:spPr>
      </p:pic>
      <p:sp>
        <p:nvSpPr>
          <p:cNvPr id="3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项目决算格式二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2060575"/>
            <a:ext cx="8001000" cy="391668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项目决算格式二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1772920"/>
            <a:ext cx="7486650" cy="4171950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项目决算明细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2007870"/>
            <a:ext cx="8001000" cy="391668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项目决算明细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1772920"/>
            <a:ext cx="7480300" cy="4351655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（一）报销款信息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报销款对私查询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2.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打印回单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2110105"/>
            <a:ext cx="8158480" cy="4528185"/>
          </a:xfrm>
          <a:prstGeom prst="rect">
            <a:avLst/>
          </a:prstGeom>
        </p:spPr>
      </p:pic>
      <p:sp>
        <p:nvSpPr>
          <p:cNvPr id="4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项目预算执行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3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440" y="2007870"/>
            <a:ext cx="8001000" cy="391668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项目预算执行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895" y="1844675"/>
            <a:ext cx="7529830" cy="4117340"/>
          </a:xfrm>
          <a:prstGeom prst="rect">
            <a:avLst/>
          </a:prstGeom>
        </p:spPr>
      </p:pic>
      <p:sp>
        <p:nvSpPr>
          <p:cNvPr id="3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账务项目负责人设置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440" y="2007870"/>
            <a:ext cx="8001000" cy="391668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账务项目负责人设置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260" y="1810385"/>
            <a:ext cx="7818120" cy="4425950"/>
          </a:xfrm>
          <a:prstGeom prst="rect">
            <a:avLst/>
          </a:prstGeom>
        </p:spPr>
      </p:pic>
      <p:sp>
        <p:nvSpPr>
          <p:cNvPr id="5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暂存款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3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917065"/>
            <a:ext cx="8001000" cy="391668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683895" y="980440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（四）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个人项目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暂存款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1917065"/>
            <a:ext cx="7710170" cy="3994785"/>
          </a:xfrm>
          <a:prstGeom prst="rect">
            <a:avLst/>
          </a:prstGeom>
        </p:spPr>
      </p:pic>
      <p:sp>
        <p:nvSpPr>
          <p:cNvPr id="5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农大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0"/>
            <a:ext cx="9107805" cy="6788150"/>
          </a:xfrm>
          <a:prstGeom prst="rect">
            <a:avLst/>
          </a:prstGeom>
        </p:spPr>
      </p:pic>
      <p:sp>
        <p:nvSpPr>
          <p:cNvPr id="57345" name="文本框 1"/>
          <p:cNvSpPr txBox="1"/>
          <p:nvPr/>
        </p:nvSpPr>
        <p:spPr>
          <a:xfrm>
            <a:off x="2185988" y="2244725"/>
            <a:ext cx="4970462" cy="1014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406400" algn="just" eaLnBrk="0" hangingPunct="0">
              <a:lnSpc>
                <a:spcPct val="150000"/>
              </a:lnSpc>
              <a:buSzTx/>
            </a:pPr>
            <a:r>
              <a:rPr lang="en-US" altLang="zh-CN">
                <a:latin typeface="Arial" panose="020B0604020202020204" pitchFamily="34" charset="0"/>
              </a:rPr>
              <a:t>            </a:t>
            </a:r>
            <a:r>
              <a:rPr lang="en-US" altLang="zh-CN" sz="4000">
                <a:latin typeface="仿宋_GB2312" panose="02010609030101010101" charset="-122"/>
                <a:ea typeface="仿宋_GB2312" panose="02010609030101010101" charset="-122"/>
              </a:rPr>
              <a:t>  </a:t>
            </a:r>
            <a:endParaRPr lang="zh-CN" altLang="en-US" sz="4000">
              <a:latin typeface="仿宋_GB2312" panose="02010609030101010101" charset="-122"/>
              <a:ea typeface="仿宋_GB2312" panose="0201060903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35785" y="2997200"/>
            <a:ext cx="5414645" cy="12712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华文琥珀" panose="02010800040101010101" charset="-122"/>
                <a:ea typeface="华文琥珀" panose="02010800040101010101" charset="-122"/>
              </a:rPr>
              <a:t>谢谢大家</a:t>
            </a:r>
            <a:r>
              <a:rPr lang="zh-CN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！</a:t>
            </a:r>
            <a:endParaRPr lang="zh-CN" altLang="en-US" sz="7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（二）来款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信息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1772920"/>
            <a:ext cx="7627620" cy="4732655"/>
          </a:xfrm>
          <a:prstGeom prst="rect">
            <a:avLst/>
          </a:prstGeom>
        </p:spPr>
      </p:pic>
      <p:sp>
        <p:nvSpPr>
          <p:cNvPr id="4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（二）来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款信息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来款查询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260" y="1988820"/>
            <a:ext cx="7620000" cy="4302125"/>
          </a:xfrm>
          <a:prstGeom prst="rect">
            <a:avLst/>
          </a:prstGeom>
        </p:spPr>
      </p:pic>
      <p:sp>
        <p:nvSpPr>
          <p:cNvPr id="2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（二）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款信息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来款查询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1.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定义期间，进行查询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2110105"/>
            <a:ext cx="7136765" cy="3953510"/>
          </a:xfrm>
          <a:prstGeom prst="rect">
            <a:avLst/>
          </a:prstGeom>
        </p:spPr>
      </p:pic>
      <p:sp>
        <p:nvSpPr>
          <p:cNvPr id="4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3260" y="911225"/>
            <a:ext cx="7577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三、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查询系统各模块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（二）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报销款信息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来款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查询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2.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选中对应查询信息，查看状态，以待认领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1988820"/>
            <a:ext cx="7534910" cy="4212590"/>
          </a:xfrm>
          <a:prstGeom prst="rect">
            <a:avLst/>
          </a:prstGeom>
        </p:spPr>
      </p:pic>
      <p:sp>
        <p:nvSpPr>
          <p:cNvPr id="4" name="文本框 99"/>
          <p:cNvSpPr txBox="1"/>
          <p:nvPr/>
        </p:nvSpPr>
        <p:spPr>
          <a:xfrm>
            <a:off x="3347720" y="260985"/>
            <a:ext cx="52438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财务平台操作</a:t>
            </a:r>
            <a:r>
              <a:rPr lang="zh-CN" altLang="zh-CN" sz="2800" kern="1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仿宋_GB2312" panose="02010609030101010101" charset="-122"/>
                <a:sym typeface="+mn-ea"/>
              </a:rPr>
              <a:t>流程——财务查询</a:t>
            </a:r>
            <a:endParaRPr lang="en-US" altLang="zh-CN" sz="2800" kern="10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tags/tag1.xml><?xml version="1.0" encoding="utf-8"?>
<p:tagLst xmlns:p="http://schemas.openxmlformats.org/presentationml/2006/main">
  <p:tag name="COMMONDATA" val="eyJoZGlkIjoiNzNjMWU2NzhhNTA5MzNiMWVjZWVmZDAzYTVhODJiYzMifQ=="/>
  <p:tag name="commondata" val="eyJoZGlkIjoiOTk5YzJiMjA0OWM3NzVjZGE4MWQyNjlhMzViNDNiNTU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2420</Words>
  <Application>WPS 演示</Application>
  <PresentationFormat>全屏显示(4:3)</PresentationFormat>
  <Paragraphs>303</Paragraphs>
  <Slides>56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66" baseType="lpstr">
      <vt:lpstr>Arial</vt:lpstr>
      <vt:lpstr>宋体</vt:lpstr>
      <vt:lpstr>Wingdings</vt:lpstr>
      <vt:lpstr>Calibri</vt:lpstr>
      <vt:lpstr>微软雅黑</vt:lpstr>
      <vt:lpstr>仿宋_GB2312</vt:lpstr>
      <vt:lpstr>仿宋</vt:lpstr>
      <vt:lpstr>Arial Unicode MS</vt:lpstr>
      <vt:lpstr>华文琥珀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QINGDAO</dc:title>
  <dc:creator>Corona</dc:creator>
  <cp:lastModifiedBy>Ll</cp:lastModifiedBy>
  <cp:revision>881</cp:revision>
  <dcterms:created xsi:type="dcterms:W3CDTF">2011-10-28T02:16:00Z</dcterms:created>
  <dcterms:modified xsi:type="dcterms:W3CDTF">2024-05-30T09:05:53Z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59A3796E06F34036846981EEDF9B4872_13</vt:lpwstr>
  </property>
</Properties>
</file>