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1"/>
  </p:handoutMasterIdLst>
  <p:sldIdLst>
    <p:sldId id="863" r:id="rId3"/>
    <p:sldId id="709" r:id="rId5"/>
    <p:sldId id="864" r:id="rId6"/>
    <p:sldId id="874" r:id="rId7"/>
    <p:sldId id="889" r:id="rId8"/>
    <p:sldId id="890" r:id="rId9"/>
    <p:sldId id="891" r:id="rId10"/>
    <p:sldId id="892" r:id="rId11"/>
    <p:sldId id="899" r:id="rId12"/>
    <p:sldId id="901" r:id="rId13"/>
    <p:sldId id="902" r:id="rId14"/>
    <p:sldId id="903" r:id="rId15"/>
    <p:sldId id="904" r:id="rId16"/>
    <p:sldId id="905" r:id="rId17"/>
    <p:sldId id="908" r:id="rId18"/>
    <p:sldId id="911" r:id="rId19"/>
    <p:sldId id="909" r:id="rId20"/>
    <p:sldId id="910" r:id="rId21"/>
    <p:sldId id="912" r:id="rId22"/>
    <p:sldId id="913" r:id="rId23"/>
    <p:sldId id="914" r:id="rId24"/>
    <p:sldId id="915" r:id="rId25"/>
    <p:sldId id="916" r:id="rId26"/>
    <p:sldId id="917" r:id="rId27"/>
    <p:sldId id="918" r:id="rId28"/>
    <p:sldId id="919" r:id="rId29"/>
    <p:sldId id="925" r:id="rId30"/>
    <p:sldId id="926" r:id="rId31"/>
    <p:sldId id="927" r:id="rId32"/>
    <p:sldId id="928" r:id="rId33"/>
    <p:sldId id="929" r:id="rId34"/>
    <p:sldId id="944" r:id="rId35"/>
    <p:sldId id="945" r:id="rId36"/>
    <p:sldId id="930" r:id="rId37"/>
    <p:sldId id="931" r:id="rId38"/>
    <p:sldId id="932" r:id="rId39"/>
    <p:sldId id="933" r:id="rId40"/>
    <p:sldId id="934" r:id="rId41"/>
    <p:sldId id="935" r:id="rId42"/>
    <p:sldId id="936" r:id="rId43"/>
    <p:sldId id="937" r:id="rId44"/>
    <p:sldId id="938" r:id="rId45"/>
    <p:sldId id="939" r:id="rId46"/>
    <p:sldId id="940" r:id="rId47"/>
    <p:sldId id="941" r:id="rId48"/>
    <p:sldId id="942" r:id="rId49"/>
    <p:sldId id="647" r:id="rId50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微软雅黑" panose="020B0503020204020204" pitchFamily="34" charset="-122"/>
      <p:regular r:id="rId60"/>
    </p:embeddedFont>
    <p:embeddedFont>
      <p:font typeface="仿宋_GB2312" panose="02010609030101010101" charset="-122"/>
      <p:regular r:id="rId61"/>
    </p:embeddedFont>
    <p:embeddedFont>
      <p:font typeface="仿宋" panose="02010609060101010101" charset="-122"/>
      <p:regular r:id="rId62"/>
    </p:embeddedFont>
    <p:embeddedFont>
      <p:font typeface="华文琥珀" panose="02010800040101010101" charset="-122"/>
      <p:regular r:id="rId63"/>
    </p:embeddedFont>
  </p:embeddedFontLst>
  <p:custDataLst>
    <p:tags r:id="rId64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00"/>
    <a:srgbClr val="00CC00"/>
    <a:srgbClr val="FFCC00"/>
    <a:srgbClr val="800000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4" Type="http://schemas.openxmlformats.org/officeDocument/2006/relationships/tags" Target="tags/tag1.xml"/><Relationship Id="rId63" Type="http://schemas.openxmlformats.org/officeDocument/2006/relationships/font" Target="fonts/font8.fntdata"/><Relationship Id="rId62" Type="http://schemas.openxmlformats.org/officeDocument/2006/relationships/font" Target="fonts/font7.fntdata"/><Relationship Id="rId61" Type="http://schemas.openxmlformats.org/officeDocument/2006/relationships/font" Target="fonts/font6.fntdata"/><Relationship Id="rId60" Type="http://schemas.openxmlformats.org/officeDocument/2006/relationships/font" Target="fonts/font5.fntdata"/><Relationship Id="rId6" Type="http://schemas.openxmlformats.org/officeDocument/2006/relationships/slide" Target="slides/slide3.xml"/><Relationship Id="rId59" Type="http://schemas.openxmlformats.org/officeDocument/2006/relationships/font" Target="fonts/font4.fntdata"/><Relationship Id="rId58" Type="http://schemas.openxmlformats.org/officeDocument/2006/relationships/font" Target="fonts/font3.fntdata"/><Relationship Id="rId57" Type="http://schemas.openxmlformats.org/officeDocument/2006/relationships/font" Target="fonts/font2.fntdata"/><Relationship Id="rId56" Type="http://schemas.openxmlformats.org/officeDocument/2006/relationships/font" Target="fonts/font1.fntdata"/><Relationship Id="rId55" Type="http://schemas.openxmlformats.org/officeDocument/2006/relationships/commentAuthors" Target="commentAuthors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handoutMaster" Target="handoutMasters/handoutMaster1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9C711-D4A9-46E1-AACF-D305E4BE56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0BA7A-31F3-4C11-8AD2-5220662944AA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Rectangle 3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F97E8-807E-452B-8EAE-1A77B497D15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D463EF-2AF4-4C48-9C8D-9EE85766CE75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0C12A1-A87B-4013-8FEE-2C04D0DBB48F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>
            <a:off x="0" y="3279342"/>
            <a:ext cx="9144000" cy="3830770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</p:grpSp>
    </p:spTree>
  </p:cSld>
  <p:clrMapOvr>
    <a:masterClrMapping/>
  </p:clrMapOvr>
  <p:transition spd="slow">
    <p:pull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047-4D91-4638-AC53-3F59DDB093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B20-C377-4D16-BFF2-000AF800F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00375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D1E003-0165-4E89-B34B-9F8687B40C80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8038CE-B321-4989-94F1-92461B0459BD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28C40D-DC3C-4818-A242-AEAECC846C4E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D5A585-6B95-4C77-B31C-DC2FE5FE7E8A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E58B42-7816-4E75-8256-1E8DE170ED46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442D8-6FB2-4749-8F29-009440AA10E7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1FE6AD-23F9-41DF-84D7-AB1B15D306A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3" descr="金水桥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4725"/>
            <a:ext cx="9144000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4"/>
          <p:cNvSpPr txBox="1"/>
          <p:nvPr/>
        </p:nvSpPr>
        <p:spPr>
          <a:xfrm>
            <a:off x="6357938" y="358775"/>
            <a:ext cx="2786062" cy="569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厚德  博学  笃行  致远</a:t>
            </a:r>
            <a:endParaRPr lang="en-US" altLang="zh-CN" sz="20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HOUDE   BOXUE   DUXING  ZHIYUAN</a:t>
            </a:r>
            <a:endParaRPr lang="zh-CN" altLang="en-US" sz="11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875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4"/>
          <p:cNvSpPr txBox="1"/>
          <p:nvPr/>
        </p:nvSpPr>
        <p:spPr>
          <a:xfrm>
            <a:off x="1043305" y="4077335"/>
            <a:ext cx="764095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个人收入申报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6083300" y="5300663"/>
            <a:ext cx="132397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r>
              <a:rPr lang="zh-CN" altLang="en-US" sz="2400" dirty="0">
                <a:solidFill>
                  <a:srgbClr val="262626"/>
                </a:solidFill>
                <a:latin typeface="仿宋_GB2312" panose="02010609030101010101" charset="-122"/>
                <a:ea typeface="仿宋_GB2312" panose="02010609030101010101" charset="-122"/>
              </a:rPr>
              <a:t>财务处</a:t>
            </a:r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endParaRPr lang="en-US" altLang="zh-CN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人员选择（学生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批量录入）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2110105"/>
            <a:ext cx="8084820" cy="44196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新增行（逐一手动录入）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70" y="2277110"/>
            <a:ext cx="8303260" cy="375221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保存提交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1922145"/>
            <a:ext cx="7889875" cy="42354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917065"/>
            <a:ext cx="7693660" cy="43738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988820"/>
            <a:ext cx="7328535" cy="385635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（二）学生劳务发放管理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流水总览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1847850"/>
            <a:ext cx="7498080" cy="31623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（二）学生劳务发放管理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更多操作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可根据需要，进行打印、复制、删除等操作。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 descr="1714265580679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204720"/>
            <a:ext cx="7018020" cy="31318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四、校内人员其他工薪收入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700530"/>
            <a:ext cx="7860030" cy="42386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四、校内人员其他收入申报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（一）其他工薪收入发放录入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917065"/>
            <a:ext cx="8246110" cy="382333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917065"/>
            <a:ext cx="7385685" cy="428180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80440"/>
            <a:ext cx="799147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一、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登录财务平台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个人收入网上申报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系统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endParaRPr kumimoji="0" sz="2400" b="0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3" name="图片 2" descr="17017673605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700530"/>
            <a:ext cx="6916420" cy="44608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917065"/>
            <a:ext cx="7239000" cy="41706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选择经费项目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741170"/>
            <a:ext cx="6910070" cy="43624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选择可用经费项目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741170"/>
            <a:ext cx="8389620" cy="4724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人员明细填报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370" y="1772920"/>
            <a:ext cx="7340600" cy="439356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人员选择（教工信息批量录入）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2277110"/>
            <a:ext cx="7186295" cy="40005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新增行（逐一手动录入）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10" y="2204720"/>
            <a:ext cx="7891145" cy="37668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保存提交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700530"/>
            <a:ext cx="7322820" cy="431863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917065"/>
            <a:ext cx="7783195" cy="366014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（一）其他工薪收入发放录入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2110105"/>
            <a:ext cx="7819390" cy="354393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（二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其他工薪收入发放管理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流水总览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1988820"/>
            <a:ext cx="7393940" cy="359156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二、收入申报类型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收入申报类型：根据发放对象（校内学生、校内教职工、校外人员）的不同，分别对应不同的申报方式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3477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132965"/>
            <a:ext cx="7620635" cy="322516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四、校内人员其他收入申报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)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其他工薪收入发放管理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更多操作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可根据需要，进行打印、复制、删除等操作。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 descr="1714265580679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204720"/>
            <a:ext cx="7018020" cy="31318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499870"/>
            <a:ext cx="7854315" cy="44894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（一）校外人员信息采集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采集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/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导入等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869440"/>
            <a:ext cx="7691755" cy="455358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（一）校外人员信息采集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新增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采集后，点击“继续追加”、“保存”即可。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300" y="2060575"/>
            <a:ext cx="7511415" cy="453263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（二）校外人员劳务申报发放录入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0" y="1988820"/>
            <a:ext cx="7277100" cy="371856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132965"/>
            <a:ext cx="7426325" cy="35750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2060575"/>
            <a:ext cx="7345680" cy="43129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选择经费项目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2132965"/>
            <a:ext cx="7268210" cy="42938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选择可用经费项目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741170"/>
            <a:ext cx="8389620" cy="4724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人员明细填报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345" y="2132965"/>
            <a:ext cx="7659370" cy="43992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1428750"/>
            <a:ext cx="7886700" cy="40005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人员选择（教工信息批量录入）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708910"/>
            <a:ext cx="7647940" cy="31781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完备人员信息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3.2.2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新增行（逐一手动录入）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2493010"/>
            <a:ext cx="8060690" cy="3987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保存提交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844675"/>
            <a:ext cx="7650480" cy="432689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2348865"/>
            <a:ext cx="7492365" cy="36258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（二）校外人员劳务申报发放录入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——4.1.2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线下提交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705" y="2420620"/>
            <a:ext cx="8023225" cy="319214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（三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)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其他工薪收入发放管理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流水总览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2204720"/>
            <a:ext cx="7404100" cy="35401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五、校外人员劳务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（三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)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其他工薪收入发放管理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更多操作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可根据需要，进行打印、复制、删除等操作。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 descr="1714265580679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132965"/>
            <a:ext cx="7018020" cy="404241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农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9107805" cy="678815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2185988" y="2244725"/>
            <a:ext cx="4970462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06400" algn="just" eaLnBrk="0" hangingPunct="0">
              <a:lnSpc>
                <a:spcPct val="150000"/>
              </a:lnSpc>
              <a:buSzTx/>
            </a:pPr>
            <a:r>
              <a:rPr lang="en-US" altLang="zh-CN">
                <a:latin typeface="Arial" panose="020B0604020202020204" pitchFamily="34" charset="0"/>
              </a:rPr>
              <a:t>            </a:t>
            </a:r>
            <a:r>
              <a:rPr lang="en-US" altLang="zh-CN" sz="4000">
                <a:latin typeface="仿宋_GB2312" panose="02010609030101010101" charset="-122"/>
                <a:ea typeface="仿宋_GB2312" panose="02010609030101010101" charset="-122"/>
              </a:rPr>
              <a:t>  </a:t>
            </a:r>
            <a:endParaRPr lang="zh-CN" altLang="en-US" sz="400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5785" y="2997200"/>
            <a:ext cx="5414645" cy="1271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谢谢大家</a:t>
            </a:r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！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869440"/>
            <a:ext cx="7622540" cy="41560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——1.2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选择发放类型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990" y="1869440"/>
            <a:ext cx="7566660" cy="46113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选择经费项目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844675"/>
            <a:ext cx="7707630" cy="43256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——2.2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选择可用经费项目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741170"/>
            <a:ext cx="8389620" cy="4724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三、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学生劳务申报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（一）学生劳务发放录入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——3.1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人员明细填报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457" name="文本框 99"/>
          <p:cNvSpPr txBox="1"/>
          <p:nvPr/>
        </p:nvSpPr>
        <p:spPr>
          <a:xfrm>
            <a:off x="3131820" y="260985"/>
            <a:ext cx="5243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流程——收入申报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772920"/>
            <a:ext cx="7780020" cy="41833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COMMONDATA" val="eyJoZGlkIjoiNzNjMWU2NzhhNTA5MzNiMWVjZWVmZDAzYTVhODJiYzMifQ=="/>
  <p:tag name="commondata" val="eyJoZGlkIjoiOTk5YzJiMjA0OWM3NzVjZGE4MWQyNjlhMzViNDNiN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2598</Words>
  <Application>WPS 演示</Application>
  <PresentationFormat>全屏显示(4:3)</PresentationFormat>
  <Paragraphs>262</Paragraphs>
  <Slides>47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微软雅黑</vt:lpstr>
      <vt:lpstr>仿宋_GB2312</vt:lpstr>
      <vt:lpstr>仿宋</vt:lpstr>
      <vt:lpstr>Arial Unicode MS</vt:lpstr>
      <vt:lpstr>华文琥珀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QINGDAO</dc:title>
  <dc:creator>Corona</dc:creator>
  <cp:lastModifiedBy>Ll</cp:lastModifiedBy>
  <cp:revision>861</cp:revision>
  <dcterms:created xsi:type="dcterms:W3CDTF">2011-10-28T02:16:00Z</dcterms:created>
  <dcterms:modified xsi:type="dcterms:W3CDTF">2024-05-30T09:03:35Z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59A3796E06F34036846981EEDF9B4872_13</vt:lpwstr>
  </property>
</Properties>
</file>