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5"/>
  </p:handoutMasterIdLst>
  <p:sldIdLst>
    <p:sldId id="863" r:id="rId3"/>
    <p:sldId id="709" r:id="rId5"/>
    <p:sldId id="864" r:id="rId6"/>
    <p:sldId id="874" r:id="rId7"/>
    <p:sldId id="889" r:id="rId8"/>
    <p:sldId id="946" r:id="rId9"/>
    <p:sldId id="890" r:id="rId10"/>
    <p:sldId id="891" r:id="rId11"/>
    <p:sldId id="892" r:id="rId12"/>
    <p:sldId id="947" r:id="rId13"/>
    <p:sldId id="899" r:id="rId14"/>
    <p:sldId id="901" r:id="rId15"/>
    <p:sldId id="902" r:id="rId16"/>
    <p:sldId id="903" r:id="rId17"/>
    <p:sldId id="904" r:id="rId18"/>
    <p:sldId id="905" r:id="rId19"/>
    <p:sldId id="908" r:id="rId20"/>
    <p:sldId id="911" r:id="rId21"/>
    <p:sldId id="909" r:id="rId22"/>
    <p:sldId id="910" r:id="rId23"/>
    <p:sldId id="912" r:id="rId24"/>
    <p:sldId id="913" r:id="rId25"/>
    <p:sldId id="914" r:id="rId26"/>
    <p:sldId id="915" r:id="rId27"/>
    <p:sldId id="948" r:id="rId28"/>
    <p:sldId id="916" r:id="rId29"/>
    <p:sldId id="917" r:id="rId30"/>
    <p:sldId id="918" r:id="rId31"/>
    <p:sldId id="919" r:id="rId32"/>
    <p:sldId id="925" r:id="rId33"/>
    <p:sldId id="926" r:id="rId34"/>
    <p:sldId id="927" r:id="rId35"/>
    <p:sldId id="928" r:id="rId36"/>
    <p:sldId id="929" r:id="rId37"/>
    <p:sldId id="944" r:id="rId38"/>
    <p:sldId id="945" r:id="rId39"/>
    <p:sldId id="930" r:id="rId40"/>
    <p:sldId id="931" r:id="rId41"/>
    <p:sldId id="932" r:id="rId42"/>
    <p:sldId id="933" r:id="rId43"/>
    <p:sldId id="934" r:id="rId44"/>
    <p:sldId id="949" r:id="rId45"/>
    <p:sldId id="935" r:id="rId46"/>
    <p:sldId id="936" r:id="rId47"/>
    <p:sldId id="937" r:id="rId48"/>
    <p:sldId id="938" r:id="rId49"/>
    <p:sldId id="939" r:id="rId50"/>
    <p:sldId id="940" r:id="rId51"/>
    <p:sldId id="941" r:id="rId52"/>
    <p:sldId id="942" r:id="rId53"/>
    <p:sldId id="647" r:id="rId5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微软雅黑" panose="020B0503020204020204" pitchFamily="34" charset="-122"/>
      <p:regular r:id="rId64"/>
    </p:embeddedFont>
    <p:embeddedFont>
      <p:font typeface="仿宋_GB2312" panose="02010609030101010101" charset="-122"/>
      <p:regular r:id="rId65"/>
    </p:embeddedFont>
    <p:embeddedFont>
      <p:font typeface="仿宋" panose="02010609060101010101" charset="-122"/>
      <p:regular r:id="rId66"/>
    </p:embeddedFont>
    <p:embeddedFont>
      <p:font typeface="华文琥珀" panose="02010800040101010101" charset="-122"/>
      <p:regular r:id="rId67"/>
    </p:embeddedFont>
  </p:embeddedFontLst>
  <p:custDataLst>
    <p:tags r:id="rId68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8" Type="http://schemas.openxmlformats.org/officeDocument/2006/relationships/tags" Target="tags/tag1.xml"/><Relationship Id="rId67" Type="http://schemas.openxmlformats.org/officeDocument/2006/relationships/font" Target="fonts/font8.fntdata"/><Relationship Id="rId66" Type="http://schemas.openxmlformats.org/officeDocument/2006/relationships/font" Target="fonts/font7.fntdata"/><Relationship Id="rId65" Type="http://schemas.openxmlformats.org/officeDocument/2006/relationships/font" Target="fonts/font6.fntdata"/><Relationship Id="rId64" Type="http://schemas.openxmlformats.org/officeDocument/2006/relationships/font" Target="fonts/font5.fntdata"/><Relationship Id="rId63" Type="http://schemas.openxmlformats.org/officeDocument/2006/relationships/font" Target="fonts/font4.fntdata"/><Relationship Id="rId62" Type="http://schemas.openxmlformats.org/officeDocument/2006/relationships/font" Target="fonts/font3.fntdata"/><Relationship Id="rId61" Type="http://schemas.openxmlformats.org/officeDocument/2006/relationships/font" Target="fonts/font2.fntdata"/><Relationship Id="rId60" Type="http://schemas.openxmlformats.org/officeDocument/2006/relationships/font" Target="fonts/font1.fntdata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个人收入申报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经费占用查询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1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如可用额度与项目余额不一致，则可通过以下途径查询及恢复项目额度。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64740"/>
            <a:ext cx="8610600" cy="39547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72920"/>
            <a:ext cx="7780020" cy="41833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人员选择（学生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110105"/>
            <a:ext cx="8084820" cy="4419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2277110"/>
            <a:ext cx="8303260" cy="37522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922145"/>
            <a:ext cx="7889875" cy="4235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917065"/>
            <a:ext cx="7693660" cy="43738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988820"/>
            <a:ext cx="7328535" cy="38563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（二）学生劳务发放管理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847850"/>
            <a:ext cx="7498080" cy="31623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（二）学生劳务发放管理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204720"/>
            <a:ext cx="7018020" cy="3131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四、校内人员其他工薪收入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700530"/>
            <a:ext cx="7860030" cy="42386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80440"/>
            <a:ext cx="799147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个人收入网上申报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3" name="图片 2" descr="17017673605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700530"/>
            <a:ext cx="6916420" cy="44608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四、校内人员其他收入申报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（一）其他工薪收入发放录入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17065"/>
            <a:ext cx="8246110" cy="38233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917065"/>
            <a:ext cx="7385685" cy="42818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917065"/>
            <a:ext cx="7239000" cy="41706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41170"/>
            <a:ext cx="6910070" cy="4362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选择可用经费项目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（一）其他收入发放录入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经费占用查询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1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如可用额度与项目余额不一致，则可通过以下途径查询及恢复项目额度。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64740"/>
            <a:ext cx="8610600" cy="39547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1772920"/>
            <a:ext cx="7340600" cy="43935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人员选择（教工信息批量录入）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277110"/>
            <a:ext cx="7186295" cy="4000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2204720"/>
            <a:ext cx="7891145" cy="3766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700530"/>
            <a:ext cx="7322820" cy="43186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二、收入申报类型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收入申报类型：根据发放对象（校内学生、校内教职工、校外人员）的不同，分别对应不同的申报方式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132965"/>
            <a:ext cx="7620635" cy="32251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917065"/>
            <a:ext cx="7783195" cy="36601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2110105"/>
            <a:ext cx="7819390" cy="35439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988820"/>
            <a:ext cx="7393940" cy="35915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204720"/>
            <a:ext cx="7018020" cy="3131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499870"/>
            <a:ext cx="7854315" cy="4489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（一）校外人员信息采集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导入等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869440"/>
            <a:ext cx="7691755" cy="455358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（一）校外人员信息采集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采集后，点击“继续追加”、“保存”即可。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" y="2060575"/>
            <a:ext cx="7511415" cy="45326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（二）校外人员劳务申报发放录入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1988820"/>
            <a:ext cx="7277100" cy="37185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132965"/>
            <a:ext cx="7426325" cy="35750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060575"/>
            <a:ext cx="7345680" cy="43129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428750"/>
            <a:ext cx="7886700" cy="4000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132965"/>
            <a:ext cx="7268210" cy="42938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选择可用经费项目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发放录入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经费占用查询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48865"/>
            <a:ext cx="8610600" cy="39547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2132965"/>
            <a:ext cx="7659370" cy="43992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人员选择（教工信息批量录入）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708910"/>
            <a:ext cx="7647940" cy="31781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493010"/>
            <a:ext cx="8060690" cy="3987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44675"/>
            <a:ext cx="7650480" cy="43268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2348865"/>
            <a:ext cx="7492365" cy="3625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705" y="2420620"/>
            <a:ext cx="8023225" cy="31921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（三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204720"/>
            <a:ext cx="7404100" cy="35401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69440"/>
            <a:ext cx="7622540" cy="41560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（三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132965"/>
            <a:ext cx="7018020" cy="40424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选择起始年月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1772285"/>
            <a:ext cx="8034655" cy="43834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1869440"/>
            <a:ext cx="7566660" cy="46113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44675"/>
            <a:ext cx="7707630" cy="43256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经费选取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2898</Words>
  <Application>WPS 演示</Application>
  <PresentationFormat>全屏显示(4:3)</PresentationFormat>
  <Paragraphs>288</Paragraphs>
  <Slides>51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Arial Unicode MS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866</cp:revision>
  <dcterms:created xsi:type="dcterms:W3CDTF">2011-10-28T02:16:00Z</dcterms:created>
  <dcterms:modified xsi:type="dcterms:W3CDTF">2025-12-03T07:24:32Z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9C7A5F230096400B8AC9E451E31CD857_13</vt:lpwstr>
  </property>
</Properties>
</file>